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52"/>
  </p:notesMasterIdLst>
  <p:sldIdLst>
    <p:sldId id="256" r:id="rId6"/>
    <p:sldId id="257" r:id="rId7"/>
    <p:sldId id="260" r:id="rId8"/>
    <p:sldId id="290" r:id="rId9"/>
    <p:sldId id="275" r:id="rId10"/>
    <p:sldId id="286" r:id="rId11"/>
    <p:sldId id="263" r:id="rId12"/>
    <p:sldId id="264" r:id="rId13"/>
    <p:sldId id="265" r:id="rId14"/>
    <p:sldId id="266" r:id="rId15"/>
    <p:sldId id="277" r:id="rId16"/>
    <p:sldId id="304" r:id="rId17"/>
    <p:sldId id="305" r:id="rId18"/>
    <p:sldId id="306" r:id="rId19"/>
    <p:sldId id="259" r:id="rId20"/>
    <p:sldId id="307" r:id="rId21"/>
    <p:sldId id="308" r:id="rId22"/>
    <p:sldId id="309" r:id="rId23"/>
    <p:sldId id="310" r:id="rId24"/>
    <p:sldId id="311" r:id="rId25"/>
    <p:sldId id="312" r:id="rId26"/>
    <p:sldId id="313" r:id="rId27"/>
    <p:sldId id="314" r:id="rId28"/>
    <p:sldId id="315" r:id="rId29"/>
    <p:sldId id="272" r:id="rId30"/>
    <p:sldId id="270" r:id="rId31"/>
    <p:sldId id="271" r:id="rId32"/>
    <p:sldId id="278" r:id="rId33"/>
    <p:sldId id="299" r:id="rId34"/>
    <p:sldId id="300" r:id="rId35"/>
    <p:sldId id="296" r:id="rId36"/>
    <p:sldId id="301" r:id="rId37"/>
    <p:sldId id="262" r:id="rId38"/>
    <p:sldId id="291" r:id="rId39"/>
    <p:sldId id="258" r:id="rId40"/>
    <p:sldId id="261" r:id="rId41"/>
    <p:sldId id="279" r:id="rId42"/>
    <p:sldId id="284" r:id="rId43"/>
    <p:sldId id="280" r:id="rId44"/>
    <p:sldId id="282" r:id="rId45"/>
    <p:sldId id="303" r:id="rId46"/>
    <p:sldId id="267" r:id="rId47"/>
    <p:sldId id="268" r:id="rId48"/>
    <p:sldId id="269" r:id="rId49"/>
    <p:sldId id="316" r:id="rId50"/>
    <p:sldId id="281"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 LA" id="{AE26FFD2-D09F-44B8-93D0-B1A9D61880A2}">
          <p14:sldIdLst>
            <p14:sldId id="256"/>
            <p14:sldId id="257"/>
          </p14:sldIdLst>
        </p14:section>
        <p14:section name="Territorial acknowledgement - JN" id="{7A628C59-95E1-4CB7-95A2-5D38F834595B}">
          <p14:sldIdLst>
            <p14:sldId id="260"/>
            <p14:sldId id="290"/>
          </p14:sldIdLst>
        </p14:section>
        <p14:section name="Anxiety - LA" id="{602EA088-6F3D-42DC-8522-F3BC23E05D95}">
          <p14:sldIdLst>
            <p14:sldId id="275"/>
            <p14:sldId id="286"/>
          </p14:sldIdLst>
        </p14:section>
        <p14:section name="CoF Profile - LA" id="{46B4C48C-1DD3-462C-8B3A-E9A98517F433}">
          <p14:sldIdLst>
            <p14:sldId id="263"/>
            <p14:sldId id="264"/>
            <p14:sldId id="265"/>
            <p14:sldId id="266"/>
          </p14:sldIdLst>
        </p14:section>
        <p14:section name="Stewardship - BB" id="{AC3A57C4-F668-4BB5-873D-376F1D9DD0F3}">
          <p14:sldIdLst>
            <p14:sldId id="277"/>
            <p14:sldId id="304"/>
            <p14:sldId id="305"/>
            <p14:sldId id="306"/>
            <p14:sldId id="259"/>
            <p14:sldId id="307"/>
            <p14:sldId id="308"/>
            <p14:sldId id="309"/>
            <p14:sldId id="310"/>
            <p14:sldId id="311"/>
            <p14:sldId id="312"/>
            <p14:sldId id="313"/>
            <p14:sldId id="314"/>
            <p14:sldId id="315"/>
            <p14:sldId id="272"/>
            <p14:sldId id="270"/>
            <p14:sldId id="271"/>
          </p14:sldIdLst>
        </p14:section>
        <p14:section name="Staffing - MC" id="{2256EB8D-56D7-46C6-9EE6-13BEFCF64492}">
          <p14:sldIdLst>
            <p14:sldId id="278"/>
            <p14:sldId id="299"/>
            <p14:sldId id="300"/>
          </p14:sldIdLst>
        </p14:section>
        <p14:section name="Small Savings Adds Up - MC" id="{CAD36F4C-05CC-48A1-9871-E6FAD6AE8274}">
          <p14:sldIdLst>
            <p14:sldId id="296"/>
            <p14:sldId id="301"/>
          </p14:sldIdLst>
        </p14:section>
        <p14:section name="Resticted Funds - JN" id="{E2173E78-785A-4B83-B1AE-CAA86EE249BC}">
          <p14:sldIdLst>
            <p14:sldId id="262"/>
            <p14:sldId id="291"/>
            <p14:sldId id="258"/>
            <p14:sldId id="261"/>
          </p14:sldIdLst>
        </p14:section>
        <p14:section name="Collaborative Ministry - JN" id="{A56AC2C5-F1DF-4766-996A-999B5D01EE37}">
          <p14:sldIdLst>
            <p14:sldId id="279"/>
            <p14:sldId id="284"/>
          </p14:sldIdLst>
        </p14:section>
        <p14:section name="Treasurers Webinars - JN" id="{5D32CA23-D6FD-4E8B-B50B-6845739311A3}">
          <p14:sldIdLst>
            <p14:sldId id="280"/>
            <p14:sldId id="282"/>
            <p14:sldId id="303"/>
          </p14:sldIdLst>
        </p14:section>
        <p14:section name="Long Term Options/Kindred Works - LA" id="{2D095524-3465-4580-9CE1-4E9009EAE21E}">
          <p14:sldIdLst>
            <p14:sldId id="267"/>
            <p14:sldId id="268"/>
            <p14:sldId id="269"/>
            <p14:sldId id="316"/>
          </p14:sldIdLst>
        </p14:section>
        <p14:section name="Questions - All" id="{3C3FAEDC-03E4-43CF-9FB1-B51B3544904D}">
          <p14:sldIdLst>
            <p14:sldId id="2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0495E6-E387-43C9-BE6F-B64605855A3F}" v="2016" dt="2023-01-12T16:46:19.026"/>
    <p1510:client id="{A872B2D9-CAFD-8F25-FFD3-FC2C1C9E16EE}" v="9" dt="2023-01-13T15:43:23.8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27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F55796-6F49-4337-AD44-F0652749ED35}" type="datetimeFigureOut">
              <a:rPr lang="en-CA" smtClean="0"/>
              <a:t>2023-01-13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46690-402E-4DB9-822B-BF8B1256F57E}" type="slidenum">
              <a:rPr lang="en-CA" smtClean="0"/>
              <a:t>‹#›</a:t>
            </a:fld>
            <a:endParaRPr lang="en-CA"/>
          </a:p>
        </p:txBody>
      </p:sp>
    </p:spTree>
    <p:extLst>
      <p:ext uri="{BB962C8B-B14F-4D97-AF65-F5344CB8AC3E}">
        <p14:creationId xmlns:p14="http://schemas.microsoft.com/office/powerpoint/2010/main" val="4085398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Welcome, Introductions, Territorial Acknowledgment</a:t>
            </a:r>
          </a:p>
        </p:txBody>
      </p:sp>
      <p:sp>
        <p:nvSpPr>
          <p:cNvPr id="4" name="Slide Number Placeholder 3"/>
          <p:cNvSpPr>
            <a:spLocks noGrp="1"/>
          </p:cNvSpPr>
          <p:nvPr>
            <p:ph type="sldNum" sz="quarter" idx="5"/>
          </p:nvPr>
        </p:nvSpPr>
        <p:spPr/>
        <p:txBody>
          <a:bodyPr/>
          <a:lstStyle/>
          <a:p>
            <a:fld id="{96946690-402E-4DB9-822B-BF8B1256F57E}" type="slidenum">
              <a:rPr lang="en-CA" smtClean="0"/>
              <a:t>1</a:t>
            </a:fld>
            <a:endParaRPr lang="en-CA"/>
          </a:p>
        </p:txBody>
      </p:sp>
    </p:spTree>
    <p:extLst>
      <p:ext uri="{BB962C8B-B14F-4D97-AF65-F5344CB8AC3E}">
        <p14:creationId xmlns:p14="http://schemas.microsoft.com/office/powerpoint/2010/main" val="751100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6946690-402E-4DB9-822B-BF8B1256F57E}" type="slidenum">
              <a:rPr lang="en-CA" smtClean="0"/>
              <a:t>11</a:t>
            </a:fld>
            <a:endParaRPr lang="en-CA"/>
          </a:p>
        </p:txBody>
      </p:sp>
    </p:spTree>
    <p:extLst>
      <p:ext uri="{BB962C8B-B14F-4D97-AF65-F5344CB8AC3E}">
        <p14:creationId xmlns:p14="http://schemas.microsoft.com/office/powerpoint/2010/main" val="1104856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6946690-402E-4DB9-822B-BF8B1256F57E}" type="slidenum">
              <a:rPr lang="en-CA" smtClean="0"/>
              <a:t>28</a:t>
            </a:fld>
            <a:endParaRPr lang="en-CA"/>
          </a:p>
        </p:txBody>
      </p:sp>
    </p:spTree>
    <p:extLst>
      <p:ext uri="{BB962C8B-B14F-4D97-AF65-F5344CB8AC3E}">
        <p14:creationId xmlns:p14="http://schemas.microsoft.com/office/powerpoint/2010/main" val="1827128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6946690-402E-4DB9-822B-BF8B1256F57E}" type="slidenum">
              <a:rPr lang="en-CA" smtClean="0"/>
              <a:t>29</a:t>
            </a:fld>
            <a:endParaRPr lang="en-CA"/>
          </a:p>
        </p:txBody>
      </p:sp>
    </p:spTree>
    <p:extLst>
      <p:ext uri="{BB962C8B-B14F-4D97-AF65-F5344CB8AC3E}">
        <p14:creationId xmlns:p14="http://schemas.microsoft.com/office/powerpoint/2010/main" val="87846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6946690-402E-4DB9-822B-BF8B1256F57E}" type="slidenum">
              <a:rPr lang="en-CA" smtClean="0"/>
              <a:t>30</a:t>
            </a:fld>
            <a:endParaRPr lang="en-CA"/>
          </a:p>
        </p:txBody>
      </p:sp>
    </p:spTree>
    <p:extLst>
      <p:ext uri="{BB962C8B-B14F-4D97-AF65-F5344CB8AC3E}">
        <p14:creationId xmlns:p14="http://schemas.microsoft.com/office/powerpoint/2010/main" val="511083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6946690-402E-4DB9-822B-BF8B1256F57E}" type="slidenum">
              <a:rPr lang="en-CA" smtClean="0"/>
              <a:t>32</a:t>
            </a:fld>
            <a:endParaRPr lang="en-CA"/>
          </a:p>
        </p:txBody>
      </p:sp>
    </p:spTree>
    <p:extLst>
      <p:ext uri="{BB962C8B-B14F-4D97-AF65-F5344CB8AC3E}">
        <p14:creationId xmlns:p14="http://schemas.microsoft.com/office/powerpoint/2010/main" val="2294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6946690-402E-4DB9-822B-BF8B1256F57E}" type="slidenum">
              <a:rPr lang="en-CA" smtClean="0"/>
              <a:t>34</a:t>
            </a:fld>
            <a:endParaRPr lang="en-CA"/>
          </a:p>
        </p:txBody>
      </p:sp>
    </p:spTree>
    <p:extLst>
      <p:ext uri="{BB962C8B-B14F-4D97-AF65-F5344CB8AC3E}">
        <p14:creationId xmlns:p14="http://schemas.microsoft.com/office/powerpoint/2010/main" val="2663228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a:t>Funds that have been designated by the CoF: this includes funds that have been given with no determined purpose and the CoF decides to designate them for a particular use or funds the CoF have decided to set aside for a particular reason. Such funds can be redesignated for use with the agreement of the body that made the decision to designate them (e.g. the congregation or the governing body)</a:t>
            </a:r>
          </a:p>
        </p:txBody>
      </p:sp>
      <p:sp>
        <p:nvSpPr>
          <p:cNvPr id="4" name="Slide Number Placeholder 3"/>
          <p:cNvSpPr>
            <a:spLocks noGrp="1"/>
          </p:cNvSpPr>
          <p:nvPr>
            <p:ph type="sldNum" sz="quarter" idx="5"/>
          </p:nvPr>
        </p:nvSpPr>
        <p:spPr/>
        <p:txBody>
          <a:bodyPr/>
          <a:lstStyle/>
          <a:p>
            <a:fld id="{96946690-402E-4DB9-822B-BF8B1256F57E}" type="slidenum">
              <a:rPr lang="en-CA" smtClean="0"/>
              <a:t>35</a:t>
            </a:fld>
            <a:endParaRPr lang="en-CA"/>
          </a:p>
        </p:txBody>
      </p:sp>
    </p:spTree>
    <p:extLst>
      <p:ext uri="{BB962C8B-B14F-4D97-AF65-F5344CB8AC3E}">
        <p14:creationId xmlns:p14="http://schemas.microsoft.com/office/powerpoint/2010/main" val="415810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a:t>Funds that have been given to the CoF for a specific purpose or raised for a particular purpose are designated for that purpose and cannot be used.  It is against CRA regulations to even borrow from these funds.</a:t>
            </a:r>
          </a:p>
          <a:p>
            <a:endParaRPr lang="en-CA"/>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a:t>Funds from property sales are automatically restricted by the regional council.  During Covid an exception was offered that allowed using restricted funds for salaries.  This exception is no longer in play. Regionally restricted funds can be used with permission.  This may include a ministry plan at the time of amalgamation, or a request to the Congregational Support Commission for use of existing restricted funds.  Congregational Support Commission is amenable to approving the use of restricted funds for building improvement or new ministry initiatives.</a:t>
            </a:r>
          </a:p>
        </p:txBody>
      </p:sp>
      <p:sp>
        <p:nvSpPr>
          <p:cNvPr id="4" name="Slide Number Placeholder 3"/>
          <p:cNvSpPr>
            <a:spLocks noGrp="1"/>
          </p:cNvSpPr>
          <p:nvPr>
            <p:ph type="sldNum" sz="quarter" idx="5"/>
          </p:nvPr>
        </p:nvSpPr>
        <p:spPr/>
        <p:txBody>
          <a:bodyPr/>
          <a:lstStyle/>
          <a:p>
            <a:fld id="{96946690-402E-4DB9-822B-BF8B1256F57E}" type="slidenum">
              <a:rPr lang="en-CA" smtClean="0"/>
              <a:t>36</a:t>
            </a:fld>
            <a:endParaRPr lang="en-CA"/>
          </a:p>
        </p:txBody>
      </p:sp>
    </p:spTree>
    <p:extLst>
      <p:ext uri="{BB962C8B-B14F-4D97-AF65-F5344CB8AC3E}">
        <p14:creationId xmlns:p14="http://schemas.microsoft.com/office/powerpoint/2010/main" val="593005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2000"/>
              <a:t>Two or more communities of faith (CoFs) work together in support of one another's ministry.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2000"/>
              <a:t>	Each congregation remains independent.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2000"/>
              <a:t>Collaborative agreements take many forms in structure and participation. They are what you can imagine.</a:t>
            </a:r>
          </a:p>
          <a:p>
            <a:endParaRPr lang="en-CA" sz="2000"/>
          </a:p>
          <a:p>
            <a:r>
              <a:rPr lang="en-CA" sz="2000"/>
              <a:t>Can be as simple as sharing ministry personnel or as comprehensive as sharing on multiple fronts like M&amp;P committees, Administrators, specialized staff, supporting or sharing in each others programs and fundraisers.</a:t>
            </a:r>
          </a:p>
          <a:p>
            <a:r>
              <a:rPr lang="en-CA" sz="2000"/>
              <a:t>This helps</a:t>
            </a:r>
          </a:p>
          <a:p>
            <a:pPr lvl="1"/>
            <a:r>
              <a:rPr lang="en-CA" sz="1600"/>
              <a:t>Move out of a silo mentality – for way too long we have operated independently rather than with a broader understanding of area ministry.</a:t>
            </a:r>
          </a:p>
          <a:p>
            <a:pPr lvl="1"/>
            <a:r>
              <a:rPr lang="en-CA" sz="1600"/>
              <a:t>Broaden understanding of United Church ministry – getting to know others and learn how things may be done differently</a:t>
            </a:r>
          </a:p>
          <a:p>
            <a:pPr lvl="1"/>
            <a:r>
              <a:rPr lang="en-CA" sz="1600"/>
              <a:t>Expand involvement in communities – allows for more involvement in communities by running one program in multiple locations</a:t>
            </a:r>
          </a:p>
          <a:p>
            <a:pPr lvl="1"/>
            <a:r>
              <a:rPr lang="en-CA" sz="1600"/>
              <a:t>Share/reduce costs (e.g. contractor costs – snow plowing, cleaners.  Possibly get group discounts)</a:t>
            </a:r>
          </a:p>
          <a:p>
            <a:pPr lvl="1"/>
            <a:r>
              <a:rPr lang="en-CA" sz="1600"/>
              <a:t>Share volunteers / staff – like a Sunday School coordinator, treasurer, or tech person</a:t>
            </a:r>
          </a:p>
          <a:p>
            <a:pPr lvl="1"/>
            <a:r>
              <a:rPr lang="en-CA" sz="1600"/>
              <a:t>Engage specific ministries more fully – concentrate on a couple particular areas while supporting other CoFs ministries.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2000"/>
              <a:t>Resources are found in Congregational Support Toolkit #9 on the regional websites</a:t>
            </a:r>
          </a:p>
          <a:p>
            <a:r>
              <a:rPr lang="en-CA" sz="2000"/>
              <a:t>Must be financially stable enough to support your ministry and property costs </a:t>
            </a:r>
            <a:endParaRPr lang="en-CA"/>
          </a:p>
        </p:txBody>
      </p:sp>
      <p:sp>
        <p:nvSpPr>
          <p:cNvPr id="4" name="Slide Number Placeholder 3"/>
          <p:cNvSpPr>
            <a:spLocks noGrp="1"/>
          </p:cNvSpPr>
          <p:nvPr>
            <p:ph type="sldNum" sz="quarter" idx="5"/>
          </p:nvPr>
        </p:nvSpPr>
        <p:spPr/>
        <p:txBody>
          <a:bodyPr/>
          <a:lstStyle/>
          <a:p>
            <a:fld id="{96946690-402E-4DB9-822B-BF8B1256F57E}" type="slidenum">
              <a:rPr lang="en-CA" smtClean="0"/>
              <a:t>38</a:t>
            </a:fld>
            <a:endParaRPr lang="en-CA"/>
          </a:p>
        </p:txBody>
      </p:sp>
    </p:spTree>
    <p:extLst>
      <p:ext uri="{BB962C8B-B14F-4D97-AF65-F5344CB8AC3E}">
        <p14:creationId xmlns:p14="http://schemas.microsoft.com/office/powerpoint/2010/main" val="1797643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a:t>CHURCHx is an educational platform that the UCC will be using moving forward.  On it you will find many different learning options.  The resources from United in Learning will be moving over to the CHURCHx platform.</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a:t>Through this platform you will find access to previous webinars for church treasurers and monthly upcoming webinars for church treasurers. </a:t>
            </a:r>
          </a:p>
          <a:p>
            <a:endParaRPr lang="en-CA"/>
          </a:p>
        </p:txBody>
      </p:sp>
      <p:sp>
        <p:nvSpPr>
          <p:cNvPr id="4" name="Slide Number Placeholder 3"/>
          <p:cNvSpPr>
            <a:spLocks noGrp="1"/>
          </p:cNvSpPr>
          <p:nvPr>
            <p:ph type="sldNum" sz="quarter" idx="5"/>
          </p:nvPr>
        </p:nvSpPr>
        <p:spPr/>
        <p:txBody>
          <a:bodyPr/>
          <a:lstStyle/>
          <a:p>
            <a:fld id="{96946690-402E-4DB9-822B-BF8B1256F57E}" type="slidenum">
              <a:rPr lang="en-CA" smtClean="0"/>
              <a:t>40</a:t>
            </a:fld>
            <a:endParaRPr lang="en-CA"/>
          </a:p>
        </p:txBody>
      </p:sp>
    </p:spTree>
    <p:extLst>
      <p:ext uri="{BB962C8B-B14F-4D97-AF65-F5344CB8AC3E}">
        <p14:creationId xmlns:p14="http://schemas.microsoft.com/office/powerpoint/2010/main" val="2822387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6946690-402E-4DB9-822B-BF8B1256F57E}" type="slidenum">
              <a:rPr lang="en-CA" smtClean="0"/>
              <a:t>2</a:t>
            </a:fld>
            <a:endParaRPr lang="en-CA"/>
          </a:p>
        </p:txBody>
      </p:sp>
    </p:spTree>
    <p:extLst>
      <p:ext uri="{BB962C8B-B14F-4D97-AF65-F5344CB8AC3E}">
        <p14:creationId xmlns:p14="http://schemas.microsoft.com/office/powerpoint/2010/main" val="1196658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a:t>It is highly recommended that your treasurers and even finance committee members attend to find out best practices and get financial questions answered.</a:t>
            </a:r>
            <a:endParaRPr lang="en-CA"/>
          </a:p>
        </p:txBody>
      </p:sp>
      <p:sp>
        <p:nvSpPr>
          <p:cNvPr id="4" name="Slide Number Placeholder 3"/>
          <p:cNvSpPr>
            <a:spLocks noGrp="1"/>
          </p:cNvSpPr>
          <p:nvPr>
            <p:ph type="sldNum" sz="quarter" idx="5"/>
          </p:nvPr>
        </p:nvSpPr>
        <p:spPr/>
        <p:txBody>
          <a:bodyPr/>
          <a:lstStyle/>
          <a:p>
            <a:fld id="{96946690-402E-4DB9-822B-BF8B1256F57E}" type="slidenum">
              <a:rPr lang="en-CA" smtClean="0"/>
              <a:t>41</a:t>
            </a:fld>
            <a:endParaRPr lang="en-CA"/>
          </a:p>
        </p:txBody>
      </p:sp>
    </p:spTree>
    <p:extLst>
      <p:ext uri="{BB962C8B-B14F-4D97-AF65-F5344CB8AC3E}">
        <p14:creationId xmlns:p14="http://schemas.microsoft.com/office/powerpoint/2010/main" val="1418149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I am dividing up Restricted Funds into two areas.  Those that are designated and those that are regionally restricted.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46690-402E-4DB9-822B-BF8B1256F57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2773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I am dividing up Restricted Funds into two areas.  Those that are designated and those that are regionally restricted.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46690-402E-4DB9-822B-BF8B1256F57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3671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I am dividing up Restricted Funds into two areas.  Those that are designated and those that are regionally restricted.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46690-402E-4DB9-822B-BF8B1256F57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9889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sz="1200"/>
              <a:t>For thousands of years, Indigenous peoples have journeyed on this land.  A relationship with the land is at the centre of Indigenous peoples' lives and spirituality. I am on the Saugeen Treaty 45 1/2, 1836 territory and the land on which I live is the traditional territory of the Mississauga, Odawa, and </a:t>
            </a:r>
            <a:r>
              <a:rPr lang="en-CA" sz="1200" err="1"/>
              <a:t>Anishinabewaki</a:t>
            </a:r>
            <a:r>
              <a:rPr lang="en-CA" sz="1200"/>
              <a:t> people.  </a:t>
            </a:r>
          </a:p>
          <a:p>
            <a:pPr marL="0" indent="0">
              <a:buNone/>
            </a:pPr>
            <a:endParaRPr lang="en-CA" sz="1200"/>
          </a:p>
          <a:p>
            <a:pPr marL="0" indent="0">
              <a:buNone/>
            </a:pPr>
            <a:r>
              <a:rPr lang="en-CA" sz="1200"/>
              <a:t>Where we collectively live, a place called Turtle Island, was once softly walked upon by the indigenous peoples, living in relationship with mother earth and all her inhabitants.  </a:t>
            </a:r>
          </a:p>
          <a:p>
            <a:pPr marL="0" indent="0">
              <a:buNone/>
            </a:pPr>
            <a:r>
              <a:rPr lang="en-CA" sz="1200"/>
              <a:t>As settler people we have a history of living in a different relationship with the land, one of ownership, domination, and exploitation.  We leave scars in the land, on the land, and above the land.  Mother Earth weeps.</a:t>
            </a:r>
          </a:p>
          <a:p>
            <a:pPr marL="0" indent="0">
              <a:buNone/>
            </a:pPr>
            <a:endParaRPr lang="en-CA" sz="1200"/>
          </a:p>
          <a:p>
            <a:pPr marL="0" indent="0">
              <a:buNone/>
            </a:pPr>
            <a:r>
              <a:rPr lang="en-CA" sz="1200"/>
              <a:t>Our work, as settler people, is truth telling and working towards reconciliation.  This means recognizing the scars upon mother earth and its inhabitants, the scars on turtle island and the peoples who have been violently robbed of place, relationship, language, and culture; robbed of dignity and humanity ... not just once, not just before, but now and still.  </a:t>
            </a:r>
          </a:p>
          <a:p>
            <a:pPr marL="0" indent="0">
              <a:buNone/>
            </a:pPr>
            <a:endParaRPr lang="en-CA" sz="1200"/>
          </a:p>
          <a:p>
            <a:pPr marL="0" indent="0">
              <a:buNone/>
            </a:pPr>
            <a:r>
              <a:rPr lang="en-CA" sz="1200"/>
              <a:t>We are reminded frequently, just by turning on the news, of the heartbreaking stories like those associated with residential schools and deaths of so many children.  It is easy, as  settler people, to casually acknowledge such things and then to dismiss them as a history of which we had no part.  Or stories of murdered or missing Indigenous women and a tragic need to search a garbage dump.  Yet it is our work to do since the scars are not just once, not just before, but now and still.  It is our work do in our attitudes, our ignorance, our systems.  </a:t>
            </a:r>
          </a:p>
          <a:p>
            <a:pPr marL="0" indent="0">
              <a:buNone/>
            </a:pPr>
            <a:endParaRPr lang="en-CA" sz="1200"/>
          </a:p>
          <a:p>
            <a:pPr marL="0" indent="0">
              <a:buNone/>
            </a:pPr>
            <a:r>
              <a:rPr lang="en-CA" sz="1200"/>
              <a:t>Acknowledging the territory where we gather and the people who have traditionally called it home for thousands of years acknowledges the Indigenous peoples' stewardship of this land throughout the ages and  is a way to continue to live out the United Church's Apologies to the First Peoples of North America.  The acknowledgement supports our calls to others to pay respect to the Indigenous peoples.  It is also one way we can work toward right relations and move towards becoming the community that God calls us to be together.  May it be so.</a:t>
            </a:r>
          </a:p>
          <a:p>
            <a:endParaRPr lang="en-CA"/>
          </a:p>
        </p:txBody>
      </p:sp>
      <p:sp>
        <p:nvSpPr>
          <p:cNvPr id="4" name="Slide Number Placeholder 3"/>
          <p:cNvSpPr>
            <a:spLocks noGrp="1"/>
          </p:cNvSpPr>
          <p:nvPr>
            <p:ph type="sldNum" sz="quarter" idx="5"/>
          </p:nvPr>
        </p:nvSpPr>
        <p:spPr/>
        <p:txBody>
          <a:bodyPr/>
          <a:lstStyle/>
          <a:p>
            <a:fld id="{96946690-402E-4DB9-822B-BF8B1256F57E}" type="slidenum">
              <a:rPr lang="en-CA" smtClean="0"/>
              <a:t>3</a:t>
            </a:fld>
            <a:endParaRPr lang="en-CA"/>
          </a:p>
        </p:txBody>
      </p:sp>
    </p:spTree>
    <p:extLst>
      <p:ext uri="{BB962C8B-B14F-4D97-AF65-F5344CB8AC3E}">
        <p14:creationId xmlns:p14="http://schemas.microsoft.com/office/powerpoint/2010/main" val="1199781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6946690-402E-4DB9-822B-BF8B1256F57E}" type="slidenum">
              <a:rPr lang="en-CA" smtClean="0"/>
              <a:t>4</a:t>
            </a:fld>
            <a:endParaRPr lang="en-CA"/>
          </a:p>
        </p:txBody>
      </p:sp>
    </p:spTree>
    <p:extLst>
      <p:ext uri="{BB962C8B-B14F-4D97-AF65-F5344CB8AC3E}">
        <p14:creationId xmlns:p14="http://schemas.microsoft.com/office/powerpoint/2010/main" val="2882511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6946690-402E-4DB9-822B-BF8B1256F57E}" type="slidenum">
              <a:rPr lang="en-CA" smtClean="0"/>
              <a:t>5</a:t>
            </a:fld>
            <a:endParaRPr lang="en-CA"/>
          </a:p>
        </p:txBody>
      </p:sp>
    </p:spTree>
    <p:extLst>
      <p:ext uri="{BB962C8B-B14F-4D97-AF65-F5344CB8AC3E}">
        <p14:creationId xmlns:p14="http://schemas.microsoft.com/office/powerpoint/2010/main" val="1661306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6946690-402E-4DB9-822B-BF8B1256F57E}" type="slidenum">
              <a:rPr lang="en-CA" smtClean="0"/>
              <a:t>7</a:t>
            </a:fld>
            <a:endParaRPr lang="en-CA"/>
          </a:p>
        </p:txBody>
      </p:sp>
    </p:spTree>
    <p:extLst>
      <p:ext uri="{BB962C8B-B14F-4D97-AF65-F5344CB8AC3E}">
        <p14:creationId xmlns:p14="http://schemas.microsoft.com/office/powerpoint/2010/main" val="703669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I am dividing up Restricted Funds into two areas.  Those that are designated and those that are regionally restricted.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46690-402E-4DB9-822B-BF8B1256F57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1339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I am dividing up Restricted Funds into two areas.  Those that are designated and those that are regionally restricted.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46690-402E-4DB9-822B-BF8B1256F57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2840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I am dividing up Restricted Funds into two areas.  Those that are designated and those that are regionally restricted.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46690-402E-4DB9-822B-BF8B1256F57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7024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27A59-ADE5-C5FC-DFE7-41EA54C918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F844FD51-C055-A16C-1062-2D4E681178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D248FC1-436E-4787-174E-6F48F9F28DAC}"/>
              </a:ext>
            </a:extLst>
          </p:cNvPr>
          <p:cNvSpPr>
            <a:spLocks noGrp="1"/>
          </p:cNvSpPr>
          <p:nvPr>
            <p:ph type="dt" sz="half" idx="10"/>
          </p:nvPr>
        </p:nvSpPr>
        <p:spPr/>
        <p:txBody>
          <a:bodyPr/>
          <a:lstStyle/>
          <a:p>
            <a:fld id="{B8AB34DA-ED5C-4D43-8BB7-3517CC17268B}" type="datetimeFigureOut">
              <a:rPr lang="en-CA" smtClean="0"/>
              <a:t>2023-01-13</a:t>
            </a:fld>
            <a:endParaRPr lang="en-CA"/>
          </a:p>
        </p:txBody>
      </p:sp>
      <p:sp>
        <p:nvSpPr>
          <p:cNvPr id="5" name="Footer Placeholder 4">
            <a:extLst>
              <a:ext uri="{FF2B5EF4-FFF2-40B4-BE49-F238E27FC236}">
                <a16:creationId xmlns:a16="http://schemas.microsoft.com/office/drawing/2014/main" id="{5A8C1428-7548-7D6A-B779-25C559D6338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F01D2EF-6AD9-8699-F797-9CD3803C231A}"/>
              </a:ext>
            </a:extLst>
          </p:cNvPr>
          <p:cNvSpPr>
            <a:spLocks noGrp="1"/>
          </p:cNvSpPr>
          <p:nvPr>
            <p:ph type="sldNum" sz="quarter" idx="12"/>
          </p:nvPr>
        </p:nvSpPr>
        <p:spPr/>
        <p:txBody>
          <a:bodyPr/>
          <a:lstStyle/>
          <a:p>
            <a:fld id="{56F1CFE4-7236-4BFC-8DB9-1EF302E4BC26}" type="slidenum">
              <a:rPr lang="en-CA" smtClean="0"/>
              <a:t>‹#›</a:t>
            </a:fld>
            <a:endParaRPr lang="en-CA"/>
          </a:p>
        </p:txBody>
      </p:sp>
    </p:spTree>
    <p:extLst>
      <p:ext uri="{BB962C8B-B14F-4D97-AF65-F5344CB8AC3E}">
        <p14:creationId xmlns:p14="http://schemas.microsoft.com/office/powerpoint/2010/main" val="1899188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E0E4C-C7E9-AFFD-A250-2FAE515AE855}"/>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C5A5454-0912-EB6F-4B7E-60B166A6E8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87793CD-C3AC-AB2B-FB23-E5304ECB4D72}"/>
              </a:ext>
            </a:extLst>
          </p:cNvPr>
          <p:cNvSpPr>
            <a:spLocks noGrp="1"/>
          </p:cNvSpPr>
          <p:nvPr>
            <p:ph type="dt" sz="half" idx="10"/>
          </p:nvPr>
        </p:nvSpPr>
        <p:spPr/>
        <p:txBody>
          <a:bodyPr/>
          <a:lstStyle/>
          <a:p>
            <a:fld id="{B8AB34DA-ED5C-4D43-8BB7-3517CC17268B}" type="datetimeFigureOut">
              <a:rPr lang="en-CA" smtClean="0"/>
              <a:t>2023-01-13</a:t>
            </a:fld>
            <a:endParaRPr lang="en-CA"/>
          </a:p>
        </p:txBody>
      </p:sp>
      <p:sp>
        <p:nvSpPr>
          <p:cNvPr id="5" name="Footer Placeholder 4">
            <a:extLst>
              <a:ext uri="{FF2B5EF4-FFF2-40B4-BE49-F238E27FC236}">
                <a16:creationId xmlns:a16="http://schemas.microsoft.com/office/drawing/2014/main" id="{C47B29D4-C408-E280-61A5-7C78B2D8290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35D13F8-C709-FAA7-AE54-B1F94853F53A}"/>
              </a:ext>
            </a:extLst>
          </p:cNvPr>
          <p:cNvSpPr>
            <a:spLocks noGrp="1"/>
          </p:cNvSpPr>
          <p:nvPr>
            <p:ph type="sldNum" sz="quarter" idx="12"/>
          </p:nvPr>
        </p:nvSpPr>
        <p:spPr/>
        <p:txBody>
          <a:bodyPr/>
          <a:lstStyle/>
          <a:p>
            <a:fld id="{56F1CFE4-7236-4BFC-8DB9-1EF302E4BC26}" type="slidenum">
              <a:rPr lang="en-CA" smtClean="0"/>
              <a:t>‹#›</a:t>
            </a:fld>
            <a:endParaRPr lang="en-CA"/>
          </a:p>
        </p:txBody>
      </p:sp>
    </p:spTree>
    <p:extLst>
      <p:ext uri="{BB962C8B-B14F-4D97-AF65-F5344CB8AC3E}">
        <p14:creationId xmlns:p14="http://schemas.microsoft.com/office/powerpoint/2010/main" val="763765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21AD2A-9AAF-BCBD-81A3-C403671269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B784CA4-ADE0-6907-FC1D-D66232BF81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391A9B0-0136-E78A-93E6-F87194652A7A}"/>
              </a:ext>
            </a:extLst>
          </p:cNvPr>
          <p:cNvSpPr>
            <a:spLocks noGrp="1"/>
          </p:cNvSpPr>
          <p:nvPr>
            <p:ph type="dt" sz="half" idx="10"/>
          </p:nvPr>
        </p:nvSpPr>
        <p:spPr/>
        <p:txBody>
          <a:bodyPr/>
          <a:lstStyle/>
          <a:p>
            <a:fld id="{B8AB34DA-ED5C-4D43-8BB7-3517CC17268B}" type="datetimeFigureOut">
              <a:rPr lang="en-CA" smtClean="0"/>
              <a:t>2023-01-13</a:t>
            </a:fld>
            <a:endParaRPr lang="en-CA"/>
          </a:p>
        </p:txBody>
      </p:sp>
      <p:sp>
        <p:nvSpPr>
          <p:cNvPr id="5" name="Footer Placeholder 4">
            <a:extLst>
              <a:ext uri="{FF2B5EF4-FFF2-40B4-BE49-F238E27FC236}">
                <a16:creationId xmlns:a16="http://schemas.microsoft.com/office/drawing/2014/main" id="{C5030280-E6D8-9CDD-7ACF-7604959DA4A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C5E6D04-0CF8-70EF-22C6-00AA86C4F904}"/>
              </a:ext>
            </a:extLst>
          </p:cNvPr>
          <p:cNvSpPr>
            <a:spLocks noGrp="1"/>
          </p:cNvSpPr>
          <p:nvPr>
            <p:ph type="sldNum" sz="quarter" idx="12"/>
          </p:nvPr>
        </p:nvSpPr>
        <p:spPr/>
        <p:txBody>
          <a:bodyPr/>
          <a:lstStyle/>
          <a:p>
            <a:fld id="{56F1CFE4-7236-4BFC-8DB9-1EF302E4BC26}" type="slidenum">
              <a:rPr lang="en-CA" smtClean="0"/>
              <a:t>‹#›</a:t>
            </a:fld>
            <a:endParaRPr lang="en-CA"/>
          </a:p>
        </p:txBody>
      </p:sp>
    </p:spTree>
    <p:extLst>
      <p:ext uri="{BB962C8B-B14F-4D97-AF65-F5344CB8AC3E}">
        <p14:creationId xmlns:p14="http://schemas.microsoft.com/office/powerpoint/2010/main" val="631273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1/13/2023</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2634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1/13/2023</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853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1/13/2023</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8226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1/13/2023</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9253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1/13/2023</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752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1/13/2023</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8376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1/13/2023</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1811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1/13/2023</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1455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71CEB-4219-0732-FF67-B03DC1B9A1D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9732FEF-1929-6968-5049-21BC519FE2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9F89E10-1C76-2968-FC52-F2D45B2AF6C1}"/>
              </a:ext>
            </a:extLst>
          </p:cNvPr>
          <p:cNvSpPr>
            <a:spLocks noGrp="1"/>
          </p:cNvSpPr>
          <p:nvPr>
            <p:ph type="dt" sz="half" idx="10"/>
          </p:nvPr>
        </p:nvSpPr>
        <p:spPr/>
        <p:txBody>
          <a:bodyPr/>
          <a:lstStyle/>
          <a:p>
            <a:fld id="{B8AB34DA-ED5C-4D43-8BB7-3517CC17268B}" type="datetimeFigureOut">
              <a:rPr lang="en-CA" smtClean="0"/>
              <a:t>2023-01-13</a:t>
            </a:fld>
            <a:endParaRPr lang="en-CA"/>
          </a:p>
        </p:txBody>
      </p:sp>
      <p:sp>
        <p:nvSpPr>
          <p:cNvPr id="5" name="Footer Placeholder 4">
            <a:extLst>
              <a:ext uri="{FF2B5EF4-FFF2-40B4-BE49-F238E27FC236}">
                <a16:creationId xmlns:a16="http://schemas.microsoft.com/office/drawing/2014/main" id="{E95E72AD-2BAD-35D9-7C94-885473DA9D0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6064605-515C-ACBD-C616-95BE639225FB}"/>
              </a:ext>
            </a:extLst>
          </p:cNvPr>
          <p:cNvSpPr>
            <a:spLocks noGrp="1"/>
          </p:cNvSpPr>
          <p:nvPr>
            <p:ph type="sldNum" sz="quarter" idx="12"/>
          </p:nvPr>
        </p:nvSpPr>
        <p:spPr/>
        <p:txBody>
          <a:bodyPr/>
          <a:lstStyle/>
          <a:p>
            <a:fld id="{56F1CFE4-7236-4BFC-8DB9-1EF302E4BC26}" type="slidenum">
              <a:rPr lang="en-CA" smtClean="0"/>
              <a:t>‹#›</a:t>
            </a:fld>
            <a:endParaRPr lang="en-CA"/>
          </a:p>
        </p:txBody>
      </p:sp>
    </p:spTree>
    <p:extLst>
      <p:ext uri="{BB962C8B-B14F-4D97-AF65-F5344CB8AC3E}">
        <p14:creationId xmlns:p14="http://schemas.microsoft.com/office/powerpoint/2010/main" val="289517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1/13/2023</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4979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1/13/2023</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605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1/13/2023</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7688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D11C9-2CDD-C781-13AF-EA34559CC4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4F71901-D786-F44A-A675-6ABE778D35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FE1700-FA57-D29C-D720-0E3EAC81A169}"/>
              </a:ext>
            </a:extLst>
          </p:cNvPr>
          <p:cNvSpPr>
            <a:spLocks noGrp="1"/>
          </p:cNvSpPr>
          <p:nvPr>
            <p:ph type="dt" sz="half" idx="10"/>
          </p:nvPr>
        </p:nvSpPr>
        <p:spPr/>
        <p:txBody>
          <a:bodyPr/>
          <a:lstStyle/>
          <a:p>
            <a:fld id="{B8AB34DA-ED5C-4D43-8BB7-3517CC17268B}" type="datetimeFigureOut">
              <a:rPr lang="en-CA" smtClean="0"/>
              <a:t>2023-01-13</a:t>
            </a:fld>
            <a:endParaRPr lang="en-CA"/>
          </a:p>
        </p:txBody>
      </p:sp>
      <p:sp>
        <p:nvSpPr>
          <p:cNvPr id="5" name="Footer Placeholder 4">
            <a:extLst>
              <a:ext uri="{FF2B5EF4-FFF2-40B4-BE49-F238E27FC236}">
                <a16:creationId xmlns:a16="http://schemas.microsoft.com/office/drawing/2014/main" id="{C116A6E8-898B-277B-645D-BFBD7D1DC9F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C21B3C3-BB29-2AB4-ACFC-700AE0866CF9}"/>
              </a:ext>
            </a:extLst>
          </p:cNvPr>
          <p:cNvSpPr>
            <a:spLocks noGrp="1"/>
          </p:cNvSpPr>
          <p:nvPr>
            <p:ph type="sldNum" sz="quarter" idx="12"/>
          </p:nvPr>
        </p:nvSpPr>
        <p:spPr/>
        <p:txBody>
          <a:bodyPr/>
          <a:lstStyle/>
          <a:p>
            <a:fld id="{56F1CFE4-7236-4BFC-8DB9-1EF302E4BC26}" type="slidenum">
              <a:rPr lang="en-CA" smtClean="0"/>
              <a:t>‹#›</a:t>
            </a:fld>
            <a:endParaRPr lang="en-CA"/>
          </a:p>
        </p:txBody>
      </p:sp>
    </p:spTree>
    <p:extLst>
      <p:ext uri="{BB962C8B-B14F-4D97-AF65-F5344CB8AC3E}">
        <p14:creationId xmlns:p14="http://schemas.microsoft.com/office/powerpoint/2010/main" val="1722691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C5A2D-5828-C7CF-D8D2-7E29960FFD3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9DD235A-90A5-F0C7-79DA-23ABAB687D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35191C4E-1C99-5F6D-2A16-C72925A833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588F592B-2B56-6359-2E7C-841A7275922B}"/>
              </a:ext>
            </a:extLst>
          </p:cNvPr>
          <p:cNvSpPr>
            <a:spLocks noGrp="1"/>
          </p:cNvSpPr>
          <p:nvPr>
            <p:ph type="dt" sz="half" idx="10"/>
          </p:nvPr>
        </p:nvSpPr>
        <p:spPr/>
        <p:txBody>
          <a:bodyPr/>
          <a:lstStyle/>
          <a:p>
            <a:fld id="{B8AB34DA-ED5C-4D43-8BB7-3517CC17268B}" type="datetimeFigureOut">
              <a:rPr lang="en-CA" smtClean="0"/>
              <a:t>2023-01-13</a:t>
            </a:fld>
            <a:endParaRPr lang="en-CA"/>
          </a:p>
        </p:txBody>
      </p:sp>
      <p:sp>
        <p:nvSpPr>
          <p:cNvPr id="6" name="Footer Placeholder 5">
            <a:extLst>
              <a:ext uri="{FF2B5EF4-FFF2-40B4-BE49-F238E27FC236}">
                <a16:creationId xmlns:a16="http://schemas.microsoft.com/office/drawing/2014/main" id="{BB12BBB9-72A7-F942-B327-74A75F6682F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99582A1-DE78-86D5-58D9-920809111C3A}"/>
              </a:ext>
            </a:extLst>
          </p:cNvPr>
          <p:cNvSpPr>
            <a:spLocks noGrp="1"/>
          </p:cNvSpPr>
          <p:nvPr>
            <p:ph type="sldNum" sz="quarter" idx="12"/>
          </p:nvPr>
        </p:nvSpPr>
        <p:spPr/>
        <p:txBody>
          <a:bodyPr/>
          <a:lstStyle/>
          <a:p>
            <a:fld id="{56F1CFE4-7236-4BFC-8DB9-1EF302E4BC26}" type="slidenum">
              <a:rPr lang="en-CA" smtClean="0"/>
              <a:t>‹#›</a:t>
            </a:fld>
            <a:endParaRPr lang="en-CA"/>
          </a:p>
        </p:txBody>
      </p:sp>
    </p:spTree>
    <p:extLst>
      <p:ext uri="{BB962C8B-B14F-4D97-AF65-F5344CB8AC3E}">
        <p14:creationId xmlns:p14="http://schemas.microsoft.com/office/powerpoint/2010/main" val="3689816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56338-8484-FC9E-A17D-FE7D03648399}"/>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8F5DD50-9D52-5480-F3D7-0EF8778BBE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DF888C-E4C3-9CA5-726E-C470E2447E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28868AD-B2D9-E590-3DB3-7BC34B5611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0CEA70-5E68-987C-41A3-0D3AA647A2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4BCB3F08-4EEC-CA24-0027-532412D49676}"/>
              </a:ext>
            </a:extLst>
          </p:cNvPr>
          <p:cNvSpPr>
            <a:spLocks noGrp="1"/>
          </p:cNvSpPr>
          <p:nvPr>
            <p:ph type="dt" sz="half" idx="10"/>
          </p:nvPr>
        </p:nvSpPr>
        <p:spPr/>
        <p:txBody>
          <a:bodyPr/>
          <a:lstStyle/>
          <a:p>
            <a:fld id="{B8AB34DA-ED5C-4D43-8BB7-3517CC17268B}" type="datetimeFigureOut">
              <a:rPr lang="en-CA" smtClean="0"/>
              <a:t>2023-01-13</a:t>
            </a:fld>
            <a:endParaRPr lang="en-CA"/>
          </a:p>
        </p:txBody>
      </p:sp>
      <p:sp>
        <p:nvSpPr>
          <p:cNvPr id="8" name="Footer Placeholder 7">
            <a:extLst>
              <a:ext uri="{FF2B5EF4-FFF2-40B4-BE49-F238E27FC236}">
                <a16:creationId xmlns:a16="http://schemas.microsoft.com/office/drawing/2014/main" id="{124D6556-7747-23C6-70E1-ACB37B0DACE2}"/>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AD9A2018-F6AE-16DC-19E7-6569A7DD67F1}"/>
              </a:ext>
            </a:extLst>
          </p:cNvPr>
          <p:cNvSpPr>
            <a:spLocks noGrp="1"/>
          </p:cNvSpPr>
          <p:nvPr>
            <p:ph type="sldNum" sz="quarter" idx="12"/>
          </p:nvPr>
        </p:nvSpPr>
        <p:spPr/>
        <p:txBody>
          <a:bodyPr/>
          <a:lstStyle/>
          <a:p>
            <a:fld id="{56F1CFE4-7236-4BFC-8DB9-1EF302E4BC26}" type="slidenum">
              <a:rPr lang="en-CA" smtClean="0"/>
              <a:t>‹#›</a:t>
            </a:fld>
            <a:endParaRPr lang="en-CA"/>
          </a:p>
        </p:txBody>
      </p:sp>
    </p:spTree>
    <p:extLst>
      <p:ext uri="{BB962C8B-B14F-4D97-AF65-F5344CB8AC3E}">
        <p14:creationId xmlns:p14="http://schemas.microsoft.com/office/powerpoint/2010/main" val="529488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ED9C-F9C4-202D-B538-8FD73E5F3D8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4C47F0D5-AEE5-0723-FF53-F7CBD11C2FAF}"/>
              </a:ext>
            </a:extLst>
          </p:cNvPr>
          <p:cNvSpPr>
            <a:spLocks noGrp="1"/>
          </p:cNvSpPr>
          <p:nvPr>
            <p:ph type="dt" sz="half" idx="10"/>
          </p:nvPr>
        </p:nvSpPr>
        <p:spPr/>
        <p:txBody>
          <a:bodyPr/>
          <a:lstStyle/>
          <a:p>
            <a:fld id="{B8AB34DA-ED5C-4D43-8BB7-3517CC17268B}" type="datetimeFigureOut">
              <a:rPr lang="en-CA" smtClean="0"/>
              <a:t>2023-01-13</a:t>
            </a:fld>
            <a:endParaRPr lang="en-CA"/>
          </a:p>
        </p:txBody>
      </p:sp>
      <p:sp>
        <p:nvSpPr>
          <p:cNvPr id="4" name="Footer Placeholder 3">
            <a:extLst>
              <a:ext uri="{FF2B5EF4-FFF2-40B4-BE49-F238E27FC236}">
                <a16:creationId xmlns:a16="http://schemas.microsoft.com/office/drawing/2014/main" id="{618A2F32-DD82-FC4F-37C5-33B3869465FD}"/>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B9E4F2F3-D26D-3A93-DE22-BF6B1C8FAFFE}"/>
              </a:ext>
            </a:extLst>
          </p:cNvPr>
          <p:cNvSpPr>
            <a:spLocks noGrp="1"/>
          </p:cNvSpPr>
          <p:nvPr>
            <p:ph type="sldNum" sz="quarter" idx="12"/>
          </p:nvPr>
        </p:nvSpPr>
        <p:spPr/>
        <p:txBody>
          <a:bodyPr/>
          <a:lstStyle/>
          <a:p>
            <a:fld id="{56F1CFE4-7236-4BFC-8DB9-1EF302E4BC26}" type="slidenum">
              <a:rPr lang="en-CA" smtClean="0"/>
              <a:t>‹#›</a:t>
            </a:fld>
            <a:endParaRPr lang="en-CA"/>
          </a:p>
        </p:txBody>
      </p:sp>
    </p:spTree>
    <p:extLst>
      <p:ext uri="{BB962C8B-B14F-4D97-AF65-F5344CB8AC3E}">
        <p14:creationId xmlns:p14="http://schemas.microsoft.com/office/powerpoint/2010/main" val="591508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9EAC47-216F-B466-2684-1D319D1AC7A4}"/>
              </a:ext>
            </a:extLst>
          </p:cNvPr>
          <p:cNvSpPr>
            <a:spLocks noGrp="1"/>
          </p:cNvSpPr>
          <p:nvPr>
            <p:ph type="dt" sz="half" idx="10"/>
          </p:nvPr>
        </p:nvSpPr>
        <p:spPr/>
        <p:txBody>
          <a:bodyPr/>
          <a:lstStyle/>
          <a:p>
            <a:fld id="{B8AB34DA-ED5C-4D43-8BB7-3517CC17268B}" type="datetimeFigureOut">
              <a:rPr lang="en-CA" smtClean="0"/>
              <a:t>2023-01-13</a:t>
            </a:fld>
            <a:endParaRPr lang="en-CA"/>
          </a:p>
        </p:txBody>
      </p:sp>
      <p:sp>
        <p:nvSpPr>
          <p:cNvPr id="3" name="Footer Placeholder 2">
            <a:extLst>
              <a:ext uri="{FF2B5EF4-FFF2-40B4-BE49-F238E27FC236}">
                <a16:creationId xmlns:a16="http://schemas.microsoft.com/office/drawing/2014/main" id="{F98AAD06-6BAB-C421-1D24-3B722B4B4032}"/>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AC58C6B-6B28-461A-280A-07DCBF0C7E42}"/>
              </a:ext>
            </a:extLst>
          </p:cNvPr>
          <p:cNvSpPr>
            <a:spLocks noGrp="1"/>
          </p:cNvSpPr>
          <p:nvPr>
            <p:ph type="sldNum" sz="quarter" idx="12"/>
          </p:nvPr>
        </p:nvSpPr>
        <p:spPr/>
        <p:txBody>
          <a:bodyPr/>
          <a:lstStyle/>
          <a:p>
            <a:fld id="{56F1CFE4-7236-4BFC-8DB9-1EF302E4BC26}" type="slidenum">
              <a:rPr lang="en-CA" smtClean="0"/>
              <a:t>‹#›</a:t>
            </a:fld>
            <a:endParaRPr lang="en-CA"/>
          </a:p>
        </p:txBody>
      </p:sp>
    </p:spTree>
    <p:extLst>
      <p:ext uri="{BB962C8B-B14F-4D97-AF65-F5344CB8AC3E}">
        <p14:creationId xmlns:p14="http://schemas.microsoft.com/office/powerpoint/2010/main" val="1421852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71A9B-6B7C-3357-2B83-F7E6649726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F2B5C1A-8C5F-98F9-C078-E13F820BCB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CAC4F58D-24FB-C800-53D8-B27D98B75C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F0C4C6-4D51-FD77-46FD-7526116338FF}"/>
              </a:ext>
            </a:extLst>
          </p:cNvPr>
          <p:cNvSpPr>
            <a:spLocks noGrp="1"/>
          </p:cNvSpPr>
          <p:nvPr>
            <p:ph type="dt" sz="half" idx="10"/>
          </p:nvPr>
        </p:nvSpPr>
        <p:spPr/>
        <p:txBody>
          <a:bodyPr/>
          <a:lstStyle/>
          <a:p>
            <a:fld id="{B8AB34DA-ED5C-4D43-8BB7-3517CC17268B}" type="datetimeFigureOut">
              <a:rPr lang="en-CA" smtClean="0"/>
              <a:t>2023-01-13</a:t>
            </a:fld>
            <a:endParaRPr lang="en-CA"/>
          </a:p>
        </p:txBody>
      </p:sp>
      <p:sp>
        <p:nvSpPr>
          <p:cNvPr id="6" name="Footer Placeholder 5">
            <a:extLst>
              <a:ext uri="{FF2B5EF4-FFF2-40B4-BE49-F238E27FC236}">
                <a16:creationId xmlns:a16="http://schemas.microsoft.com/office/drawing/2014/main" id="{F29FADA0-2812-62D0-393F-9BE0C06C84C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D83F5D0-97BA-058C-8942-CE274B6E3669}"/>
              </a:ext>
            </a:extLst>
          </p:cNvPr>
          <p:cNvSpPr>
            <a:spLocks noGrp="1"/>
          </p:cNvSpPr>
          <p:nvPr>
            <p:ph type="sldNum" sz="quarter" idx="12"/>
          </p:nvPr>
        </p:nvSpPr>
        <p:spPr/>
        <p:txBody>
          <a:bodyPr/>
          <a:lstStyle/>
          <a:p>
            <a:fld id="{56F1CFE4-7236-4BFC-8DB9-1EF302E4BC26}" type="slidenum">
              <a:rPr lang="en-CA" smtClean="0"/>
              <a:t>‹#›</a:t>
            </a:fld>
            <a:endParaRPr lang="en-CA"/>
          </a:p>
        </p:txBody>
      </p:sp>
    </p:spTree>
    <p:extLst>
      <p:ext uri="{BB962C8B-B14F-4D97-AF65-F5344CB8AC3E}">
        <p14:creationId xmlns:p14="http://schemas.microsoft.com/office/powerpoint/2010/main" val="1352777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487A4-DCC4-062D-0FF1-92566FD2A4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3011D394-4BC0-867D-9BCC-C760259864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F59054F3-B62D-3755-1554-0E62E4092F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C7D820-9FE7-7919-8B2C-3B7CAD1B360F}"/>
              </a:ext>
            </a:extLst>
          </p:cNvPr>
          <p:cNvSpPr>
            <a:spLocks noGrp="1"/>
          </p:cNvSpPr>
          <p:nvPr>
            <p:ph type="dt" sz="half" idx="10"/>
          </p:nvPr>
        </p:nvSpPr>
        <p:spPr/>
        <p:txBody>
          <a:bodyPr/>
          <a:lstStyle/>
          <a:p>
            <a:fld id="{B8AB34DA-ED5C-4D43-8BB7-3517CC17268B}" type="datetimeFigureOut">
              <a:rPr lang="en-CA" smtClean="0"/>
              <a:t>2023-01-13</a:t>
            </a:fld>
            <a:endParaRPr lang="en-CA"/>
          </a:p>
        </p:txBody>
      </p:sp>
      <p:sp>
        <p:nvSpPr>
          <p:cNvPr id="6" name="Footer Placeholder 5">
            <a:extLst>
              <a:ext uri="{FF2B5EF4-FFF2-40B4-BE49-F238E27FC236}">
                <a16:creationId xmlns:a16="http://schemas.microsoft.com/office/drawing/2014/main" id="{502E3366-4B86-43C8-259B-E648144C568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D5FF0C3-AF46-3908-56C8-BE622586F6D6}"/>
              </a:ext>
            </a:extLst>
          </p:cNvPr>
          <p:cNvSpPr>
            <a:spLocks noGrp="1"/>
          </p:cNvSpPr>
          <p:nvPr>
            <p:ph type="sldNum" sz="quarter" idx="12"/>
          </p:nvPr>
        </p:nvSpPr>
        <p:spPr/>
        <p:txBody>
          <a:bodyPr/>
          <a:lstStyle/>
          <a:p>
            <a:fld id="{56F1CFE4-7236-4BFC-8DB9-1EF302E4BC26}" type="slidenum">
              <a:rPr lang="en-CA" smtClean="0"/>
              <a:t>‹#›</a:t>
            </a:fld>
            <a:endParaRPr lang="en-CA"/>
          </a:p>
        </p:txBody>
      </p:sp>
    </p:spTree>
    <p:extLst>
      <p:ext uri="{BB962C8B-B14F-4D97-AF65-F5344CB8AC3E}">
        <p14:creationId xmlns:p14="http://schemas.microsoft.com/office/powerpoint/2010/main" val="3373277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2C83DA-B940-287F-2988-07CA1FB674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7B68C2B-14B1-24F3-F54B-12E8F5EF45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85B38EB-AD28-8BDE-701F-E99AEDFE20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AB34DA-ED5C-4D43-8BB7-3517CC17268B}" type="datetimeFigureOut">
              <a:rPr lang="en-CA" smtClean="0"/>
              <a:t>2023-01-13</a:t>
            </a:fld>
            <a:endParaRPr lang="en-CA"/>
          </a:p>
        </p:txBody>
      </p:sp>
      <p:sp>
        <p:nvSpPr>
          <p:cNvPr id="5" name="Footer Placeholder 4">
            <a:extLst>
              <a:ext uri="{FF2B5EF4-FFF2-40B4-BE49-F238E27FC236}">
                <a16:creationId xmlns:a16="http://schemas.microsoft.com/office/drawing/2014/main" id="{F9B3538D-ED7D-99AD-D310-A4CAFADFF0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EF668CD1-7825-0853-F6D1-A574FAF3D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1CFE4-7236-4BFC-8DB9-1EF302E4BC26}" type="slidenum">
              <a:rPr lang="en-CA" smtClean="0"/>
              <a:t>‹#›</a:t>
            </a:fld>
            <a:endParaRPr lang="en-CA"/>
          </a:p>
        </p:txBody>
      </p:sp>
    </p:spTree>
    <p:extLst>
      <p:ext uri="{BB962C8B-B14F-4D97-AF65-F5344CB8AC3E}">
        <p14:creationId xmlns:p14="http://schemas.microsoft.com/office/powerpoint/2010/main" val="528974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1/13/2023</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36153330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picpedia.org/highway-signs/c/calm.html" TargetMode="External"/><Relationship Id="rId2" Type="http://schemas.openxmlformats.org/officeDocument/2006/relationships/image" Target="../media/image1.jp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hyperlink" Target="https://www.pexels.com/photo/money-pink-coins-pig-9660/"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www.pexels.com/photo/money-pink-coins-pig-9660/"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mailto:bbaker@united-church.ca" TargetMode="External"/><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kindredworks.ca/"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activatespace.io/"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tucc.ca/spaces-united/"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Freeform: Shape 11">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5" name="Freeform: Shape 14">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grpSp>
      <p:sp>
        <p:nvSpPr>
          <p:cNvPr id="2" name="Title 1">
            <a:extLst>
              <a:ext uri="{FF2B5EF4-FFF2-40B4-BE49-F238E27FC236}">
                <a16:creationId xmlns:a16="http://schemas.microsoft.com/office/drawing/2014/main" id="{2DF6C41E-6345-249E-B48C-D1FD71DA78DD}"/>
              </a:ext>
            </a:extLst>
          </p:cNvPr>
          <p:cNvSpPr>
            <a:spLocks noGrp="1"/>
          </p:cNvSpPr>
          <p:nvPr>
            <p:ph type="ctrTitle"/>
          </p:nvPr>
        </p:nvSpPr>
        <p:spPr>
          <a:xfrm>
            <a:off x="3502731" y="1542402"/>
            <a:ext cx="5186842" cy="1314011"/>
          </a:xfrm>
        </p:spPr>
        <p:txBody>
          <a:bodyPr anchor="b">
            <a:normAutofit/>
          </a:bodyPr>
          <a:lstStyle/>
          <a:p>
            <a:r>
              <a:rPr lang="en-CA" sz="5200">
                <a:solidFill>
                  <a:schemeClr val="tx2"/>
                </a:solidFill>
              </a:rPr>
              <a:t>Deficit Dilemma</a:t>
            </a:r>
          </a:p>
        </p:txBody>
      </p:sp>
      <p:sp>
        <p:nvSpPr>
          <p:cNvPr id="3" name="Subtitle 2">
            <a:extLst>
              <a:ext uri="{FF2B5EF4-FFF2-40B4-BE49-F238E27FC236}">
                <a16:creationId xmlns:a16="http://schemas.microsoft.com/office/drawing/2014/main" id="{C6656EC1-E246-5ED9-5670-ECDD0AC2B062}"/>
              </a:ext>
            </a:extLst>
          </p:cNvPr>
          <p:cNvSpPr>
            <a:spLocks noGrp="1"/>
          </p:cNvSpPr>
          <p:nvPr>
            <p:ph type="subTitle" idx="1"/>
          </p:nvPr>
        </p:nvSpPr>
        <p:spPr>
          <a:xfrm>
            <a:off x="3598225" y="3087960"/>
            <a:ext cx="5188034" cy="2764200"/>
          </a:xfrm>
        </p:spPr>
        <p:txBody>
          <a:bodyPr>
            <a:normAutofit/>
          </a:bodyPr>
          <a:lstStyle/>
          <a:p>
            <a:r>
              <a:rPr lang="en-CA" sz="1800" b="0" i="0">
                <a:solidFill>
                  <a:srgbClr val="000000"/>
                </a:solidFill>
                <a:effectLst/>
                <a:latin typeface="Calibri" panose="020F0502020204030204" pitchFamily="34" charset="0"/>
              </a:rPr>
              <a:t>Hosted by your staff support: </a:t>
            </a:r>
          </a:p>
          <a:p>
            <a:r>
              <a:rPr lang="en-CA" sz="1800" b="0" i="0">
                <a:solidFill>
                  <a:srgbClr val="000000"/>
                </a:solidFill>
                <a:effectLst/>
                <a:latin typeface="Calibri" panose="020F0502020204030204" pitchFamily="34" charset="0"/>
              </a:rPr>
              <a:t>Brenna Baker, Lynne Allin, Micol Cottrell, John Neff </a:t>
            </a:r>
          </a:p>
          <a:p>
            <a:endParaRPr lang="en-CA" sz="1800">
              <a:solidFill>
                <a:srgbClr val="000000"/>
              </a:solidFill>
              <a:latin typeface="Calibri" panose="020F0502020204030204" pitchFamily="34" charset="0"/>
            </a:endParaRPr>
          </a:p>
          <a:p>
            <a:endParaRPr lang="en-CA" sz="1800">
              <a:solidFill>
                <a:srgbClr val="000000"/>
              </a:solidFill>
              <a:latin typeface="Calibri" panose="020F0502020204030204" pitchFamily="34" charset="0"/>
            </a:endParaRPr>
          </a:p>
          <a:p>
            <a:r>
              <a:rPr lang="en-CA" sz="1800">
                <a:solidFill>
                  <a:srgbClr val="000000"/>
                </a:solidFill>
                <a:latin typeface="Calibri" panose="020F0502020204030204" pitchFamily="34" charset="0"/>
              </a:rPr>
              <a:t>January 11, 2023 </a:t>
            </a:r>
          </a:p>
          <a:p>
            <a:r>
              <a:rPr lang="en-CA" sz="1800">
                <a:solidFill>
                  <a:srgbClr val="000000"/>
                </a:solidFill>
                <a:latin typeface="Calibri" panose="020F0502020204030204" pitchFamily="34" charset="0"/>
              </a:rPr>
              <a:t>7-8:30 pm</a:t>
            </a:r>
            <a:endParaRPr lang="en-CA">
              <a:solidFill>
                <a:schemeClr val="tx2"/>
              </a:solidFill>
            </a:endParaRPr>
          </a:p>
        </p:txBody>
      </p:sp>
      <p:grpSp>
        <p:nvGrpSpPr>
          <p:cNvPr id="23" name="Group 22">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4" name="Freeform: Shape 23">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0" name="Freeform: Shape 29">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87222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0FAD73-D62D-7587-8D04-6CFF28DD1262}"/>
              </a:ext>
            </a:extLst>
          </p:cNvPr>
          <p:cNvSpPr>
            <a:spLocks noGrp="1"/>
          </p:cNvSpPr>
          <p:nvPr>
            <p:ph type="title"/>
          </p:nvPr>
        </p:nvSpPr>
        <p:spPr>
          <a:xfrm>
            <a:off x="643467" y="321734"/>
            <a:ext cx="10905066" cy="1135737"/>
          </a:xfrm>
        </p:spPr>
        <p:txBody>
          <a:bodyPr>
            <a:normAutofit/>
          </a:bodyPr>
          <a:lstStyle/>
          <a:p>
            <a:r>
              <a:rPr lang="en-CA" sz="3600" b="1">
                <a:solidFill>
                  <a:schemeClr val="accent1"/>
                </a:solidFill>
              </a:rPr>
              <a:t>When is it Needed?</a:t>
            </a:r>
          </a:p>
        </p:txBody>
      </p:sp>
      <p:sp>
        <p:nvSpPr>
          <p:cNvPr id="3" name="Content Placeholder 2">
            <a:extLst>
              <a:ext uri="{FF2B5EF4-FFF2-40B4-BE49-F238E27FC236}">
                <a16:creationId xmlns:a16="http://schemas.microsoft.com/office/drawing/2014/main" id="{BAD3E66E-70CE-5E15-EA64-71569425E026}"/>
              </a:ext>
            </a:extLst>
          </p:cNvPr>
          <p:cNvSpPr>
            <a:spLocks noGrp="1"/>
          </p:cNvSpPr>
          <p:nvPr>
            <p:ph idx="1"/>
          </p:nvPr>
        </p:nvSpPr>
        <p:spPr>
          <a:xfrm>
            <a:off x="643467" y="1457471"/>
            <a:ext cx="10905066" cy="4719492"/>
          </a:xfrm>
        </p:spPr>
        <p:txBody>
          <a:bodyPr>
            <a:normAutofit/>
          </a:bodyPr>
          <a:lstStyle/>
          <a:p>
            <a:pPr marL="0" indent="0">
              <a:buNone/>
            </a:pPr>
            <a:r>
              <a:rPr lang="en-CA" sz="3600"/>
              <a:t>Needed as background for:</a:t>
            </a:r>
          </a:p>
          <a:p>
            <a:r>
              <a:rPr lang="en-CA" sz="3600"/>
              <a:t>Grant or loan applications</a:t>
            </a:r>
          </a:p>
          <a:p>
            <a:r>
              <a:rPr lang="en-CA" sz="3600"/>
              <a:t>Search for new ministry personnel</a:t>
            </a:r>
          </a:p>
          <a:p>
            <a:r>
              <a:rPr lang="en-CA" sz="3600"/>
              <a:t>Changes to existing call/appointment</a:t>
            </a:r>
          </a:p>
          <a:p>
            <a:r>
              <a:rPr lang="en-CA" sz="3600"/>
              <a:t>Redevelopment or other building projects</a:t>
            </a:r>
          </a:p>
          <a:p>
            <a:r>
              <a:rPr lang="en-CA" sz="3600"/>
              <a:t>Sale of property </a:t>
            </a:r>
          </a:p>
          <a:p>
            <a:r>
              <a:rPr lang="en-CA" sz="3600"/>
              <a:t>Any other decision requiring Regional Council approval</a:t>
            </a:r>
          </a:p>
          <a:p>
            <a:endParaRPr lang="en-CA" sz="360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3422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865322AE-E19F-D6A1-D0A8-383106FCE373}"/>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b="1" kern="1200">
                <a:solidFill>
                  <a:srgbClr val="080808"/>
                </a:solidFill>
                <a:latin typeface="+mj-lt"/>
                <a:ea typeface="+mj-ea"/>
                <a:cs typeface="+mj-cs"/>
              </a:rPr>
              <a:t>Stewardship</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1625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34664-1148-47D0-A56D-6FFD9A5D4217}"/>
              </a:ext>
            </a:extLst>
          </p:cNvPr>
          <p:cNvSpPr>
            <a:spLocks noGrp="1"/>
          </p:cNvSpPr>
          <p:nvPr>
            <p:ph type="ctrTitle"/>
          </p:nvPr>
        </p:nvSpPr>
        <p:spPr/>
        <p:txBody>
          <a:bodyPr/>
          <a:lstStyle/>
          <a:p>
            <a:r>
              <a:rPr lang="en-US" dirty="0"/>
              <a:t>Deficit Dilemma:</a:t>
            </a:r>
          </a:p>
        </p:txBody>
      </p:sp>
      <p:sp>
        <p:nvSpPr>
          <p:cNvPr id="3" name="Subtitle 2">
            <a:extLst>
              <a:ext uri="{FF2B5EF4-FFF2-40B4-BE49-F238E27FC236}">
                <a16:creationId xmlns:a16="http://schemas.microsoft.com/office/drawing/2014/main" id="{9D87CAAF-029B-4848-B6E4-26739AC4B9D2}"/>
              </a:ext>
            </a:extLst>
          </p:cNvPr>
          <p:cNvSpPr>
            <a:spLocks noGrp="1"/>
          </p:cNvSpPr>
          <p:nvPr>
            <p:ph type="subTitle" idx="1"/>
          </p:nvPr>
        </p:nvSpPr>
        <p:spPr/>
        <p:txBody>
          <a:bodyPr/>
          <a:lstStyle/>
          <a:p>
            <a:r>
              <a:rPr lang="en-US" dirty="0"/>
              <a:t>Keep calm and make a plan</a:t>
            </a:r>
          </a:p>
        </p:txBody>
      </p:sp>
    </p:spTree>
    <p:extLst>
      <p:ext uri="{BB962C8B-B14F-4D97-AF65-F5344CB8AC3E}">
        <p14:creationId xmlns:p14="http://schemas.microsoft.com/office/powerpoint/2010/main" val="4090122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230BF7-6EB0-451A-B039-8994BECAF8E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01736" y="3388669"/>
            <a:ext cx="4066081" cy="2707332"/>
          </a:xfrm>
          <a:prstGeom prst="rect">
            <a:avLst/>
          </a:prstGeom>
        </p:spPr>
      </p:pic>
      <p:sp>
        <p:nvSpPr>
          <p:cNvPr id="5" name="Title 4">
            <a:extLst>
              <a:ext uri="{FF2B5EF4-FFF2-40B4-BE49-F238E27FC236}">
                <a16:creationId xmlns:a16="http://schemas.microsoft.com/office/drawing/2014/main" id="{DABA353C-FD2D-477E-B826-497844B57911}"/>
              </a:ext>
            </a:extLst>
          </p:cNvPr>
          <p:cNvSpPr>
            <a:spLocks noGrp="1"/>
          </p:cNvSpPr>
          <p:nvPr>
            <p:ph type="title"/>
          </p:nvPr>
        </p:nvSpPr>
        <p:spPr>
          <a:xfrm>
            <a:off x="1116013" y="466725"/>
            <a:ext cx="3932237" cy="1600200"/>
          </a:xfrm>
        </p:spPr>
        <p:txBody>
          <a:bodyPr/>
          <a:lstStyle/>
          <a:p>
            <a:r>
              <a:rPr lang="en-US" dirty="0"/>
              <a:t>Leadership Must Remain Calm and Communicate a Plan</a:t>
            </a:r>
          </a:p>
        </p:txBody>
      </p:sp>
      <p:sp>
        <p:nvSpPr>
          <p:cNvPr id="6" name="Content Placeholder 5">
            <a:extLst>
              <a:ext uri="{FF2B5EF4-FFF2-40B4-BE49-F238E27FC236}">
                <a16:creationId xmlns:a16="http://schemas.microsoft.com/office/drawing/2014/main" id="{3C4D89EA-2465-4286-BE93-0A07D8343897}"/>
              </a:ext>
            </a:extLst>
          </p:cNvPr>
          <p:cNvSpPr>
            <a:spLocks noGrp="1"/>
          </p:cNvSpPr>
          <p:nvPr>
            <p:ph type="body" sz="half" idx="2"/>
          </p:nvPr>
        </p:nvSpPr>
        <p:spPr>
          <a:xfrm>
            <a:off x="528747" y="2170112"/>
            <a:ext cx="6972301" cy="4457056"/>
          </a:xfrm>
        </p:spPr>
        <p:txBody>
          <a:bodyPr>
            <a:normAutofit/>
          </a:bodyPr>
          <a:lstStyle/>
          <a:p>
            <a:pPr marL="342900" indent="-342900">
              <a:buFont typeface="Arial" panose="020B0604020202020204" pitchFamily="34" charset="0"/>
              <a:buChar char="•"/>
            </a:pPr>
            <a:r>
              <a:rPr lang="en-US" sz="2400" dirty="0"/>
              <a:t>No one wants to give to a sinking ship or from guilt or shame.</a:t>
            </a:r>
          </a:p>
          <a:p>
            <a:pPr marL="342900" indent="-342900">
              <a:buFont typeface="Arial" panose="020B0604020202020204" pitchFamily="34" charset="0"/>
              <a:buChar char="•"/>
            </a:pPr>
            <a:r>
              <a:rPr lang="en-US" sz="2400" dirty="0"/>
              <a:t>Tell people about the ways you used their generous gifts this year, and what you’d love to do next year with more resources.</a:t>
            </a:r>
          </a:p>
          <a:p>
            <a:pPr marL="342900" indent="-342900">
              <a:buFont typeface="Arial" panose="020B0604020202020204" pitchFamily="34" charset="0"/>
              <a:buChar char="•"/>
            </a:pPr>
            <a:r>
              <a:rPr lang="en-US" sz="2400" b="1" dirty="0"/>
              <a:t>Thank</a:t>
            </a:r>
            <a:r>
              <a:rPr lang="en-US" sz="2400" dirty="0"/>
              <a:t> those who have supported the ministry this year. Gratitude inspires others to give. </a:t>
            </a:r>
          </a:p>
          <a:p>
            <a:pPr marL="342900" indent="-342900">
              <a:buFont typeface="Arial" panose="020B0604020202020204" pitchFamily="34" charset="0"/>
              <a:buChar char="•"/>
            </a:pPr>
            <a:r>
              <a:rPr lang="en-US" sz="2400" dirty="0"/>
              <a:t>Explain calmly and without judgment why there is a deficit: “We started a new outreach project this year,” or “We unexpectedly lost a partnership with a renter.”</a:t>
            </a:r>
          </a:p>
        </p:txBody>
      </p:sp>
    </p:spTree>
    <p:extLst>
      <p:ext uri="{BB962C8B-B14F-4D97-AF65-F5344CB8AC3E}">
        <p14:creationId xmlns:p14="http://schemas.microsoft.com/office/powerpoint/2010/main" val="2270968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B0CB78-AC2E-41D6-8177-AD5406EEB9F3}"/>
              </a:ext>
            </a:extLst>
          </p:cNvPr>
          <p:cNvSpPr txBox="1"/>
          <p:nvPr/>
        </p:nvSpPr>
        <p:spPr>
          <a:xfrm>
            <a:off x="814387" y="866775"/>
            <a:ext cx="10563225" cy="2677656"/>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venir Next LT Pro"/>
                <a:ea typeface="+mn-ea"/>
                <a:cs typeface="+mn-cs"/>
              </a:rPr>
              <a:t>Explain what your plan is to increase revenue and reduce expenses so you are not in the same situation at this time next year. Be specific. Will you cut maintenance costs? Will you increase PAR </a:t>
            </a:r>
            <a:r>
              <a:rPr kumimoji="0" lang="en-US" sz="2400" b="0" i="0" u="none" strike="noStrike" kern="1200" cap="none" spc="0" normalizeH="0" baseline="0" noProof="0" dirty="0" err="1">
                <a:ln>
                  <a:noFill/>
                </a:ln>
                <a:solidFill>
                  <a:prstClr val="black"/>
                </a:solidFill>
                <a:effectLst/>
                <a:uLnTx/>
                <a:uFillTx/>
                <a:latin typeface="Avenir Next LT Pro"/>
                <a:ea typeface="+mn-ea"/>
                <a:cs typeface="+mn-cs"/>
              </a:rPr>
              <a:t>givings</a:t>
            </a:r>
            <a:r>
              <a:rPr kumimoji="0" lang="en-US" sz="2400" b="0" i="0" u="none" strike="noStrike" kern="1200" cap="none" spc="0" normalizeH="0" baseline="0" noProof="0" dirty="0">
                <a:ln>
                  <a:noFill/>
                </a:ln>
                <a:solidFill>
                  <a:prstClr val="black"/>
                </a:solidFill>
                <a:effectLst/>
                <a:uLnTx/>
                <a:uFillTx/>
                <a:latin typeface="Avenir Next LT Pro"/>
                <a:ea typeface="+mn-ea"/>
                <a:cs typeface="+mn-cs"/>
              </a:rPr>
              <a:t> by 10% Seek 1 new renter?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venir Next LT Pro"/>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venir Next LT Pro"/>
                <a:ea typeface="+mn-ea"/>
                <a:cs typeface="+mn-cs"/>
              </a:rPr>
              <a:t>Important: Check in with these goals once a month throughout the year, and adjust accordingly. </a:t>
            </a:r>
          </a:p>
        </p:txBody>
      </p:sp>
      <p:sp>
        <p:nvSpPr>
          <p:cNvPr id="4" name="TextBox 3">
            <a:extLst>
              <a:ext uri="{FF2B5EF4-FFF2-40B4-BE49-F238E27FC236}">
                <a16:creationId xmlns:a16="http://schemas.microsoft.com/office/drawing/2014/main" id="{7CBB8A9D-43B2-4C5A-B05C-C1B59C805EB2}"/>
              </a:ext>
            </a:extLst>
          </p:cNvPr>
          <p:cNvSpPr txBox="1"/>
          <p:nvPr/>
        </p:nvSpPr>
        <p:spPr>
          <a:xfrm>
            <a:off x="1376361" y="3838575"/>
            <a:ext cx="9625014" cy="23391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97F8">
                    <a:lumMod val="75000"/>
                  </a:srgbClr>
                </a:solidFill>
                <a:effectLst/>
                <a:uLnTx/>
                <a:uFillTx/>
                <a:latin typeface="Avenir Next LT Pro"/>
                <a:ea typeface="+mn-ea"/>
                <a:cs typeface="+mn-cs"/>
              </a:rPr>
              <a:t>“Never talk about money apart from mission.”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97F8">
                    <a:lumMod val="75000"/>
                  </a:srgbClr>
                </a:solidFill>
                <a:effectLst/>
                <a:uLnTx/>
                <a:uFillTx/>
                <a:latin typeface="Avenir Next LT Pro"/>
                <a:ea typeface="+mn-ea"/>
                <a:cs typeface="+mn-cs"/>
              </a:rPr>
              <a:t>-Lovett Weems, </a:t>
            </a:r>
            <a:r>
              <a:rPr kumimoji="0" lang="en-US" sz="2400" b="0" i="1" u="none" strike="noStrike" kern="1200" cap="none" spc="0" normalizeH="0" baseline="0" noProof="0" dirty="0">
                <a:ln>
                  <a:noFill/>
                </a:ln>
                <a:solidFill>
                  <a:srgbClr val="C097F8">
                    <a:lumMod val="75000"/>
                  </a:srgbClr>
                </a:solidFill>
                <a:effectLst/>
                <a:uLnTx/>
                <a:uFillTx/>
                <a:latin typeface="Avenir Next LT Pro"/>
                <a:ea typeface="+mn-ea"/>
                <a:cs typeface="+mn-cs"/>
              </a:rPr>
              <a:t>Generosity, Stewardship, and Abundance</a:t>
            </a:r>
            <a:r>
              <a:rPr kumimoji="0" lang="en-US" sz="2400" b="0" i="0" u="none" strike="noStrike" kern="1200" cap="none" spc="0" normalizeH="0" baseline="0" noProof="0" dirty="0">
                <a:ln>
                  <a:noFill/>
                </a:ln>
                <a:solidFill>
                  <a:srgbClr val="C097F8">
                    <a:lumMod val="75000"/>
                  </a:srgbClr>
                </a:solidFill>
                <a:effectLst/>
                <a:uLnTx/>
                <a:uFillTx/>
                <a:latin typeface="Avenir Next LT Pro"/>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venir Next LT Pro"/>
                <a:ea typeface="+mn-ea"/>
                <a:cs typeface="+mn-cs"/>
              </a:rPr>
              <a:t>Remember: You are not in the building management 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venir Next LT Pro"/>
                <a:ea typeface="+mn-ea"/>
                <a:cs typeface="+mn-cs"/>
              </a:rPr>
              <a:t>Your calling is not to survive. Your calling is to live out the Gospel.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venir Next LT Pro"/>
                <a:ea typeface="+mn-ea"/>
                <a:cs typeface="+mn-cs"/>
              </a:rPr>
              <a:t>Whenever you talk about money, tell people how the money allows you to do that. </a:t>
            </a:r>
          </a:p>
        </p:txBody>
      </p:sp>
    </p:spTree>
    <p:extLst>
      <p:ext uri="{BB962C8B-B14F-4D97-AF65-F5344CB8AC3E}">
        <p14:creationId xmlns:p14="http://schemas.microsoft.com/office/powerpoint/2010/main" val="3569440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418F2-49EA-4C5F-AB6F-5C9D51F4F230}"/>
              </a:ext>
            </a:extLst>
          </p:cNvPr>
          <p:cNvSpPr>
            <a:spLocks noGrp="1"/>
          </p:cNvSpPr>
          <p:nvPr>
            <p:ph type="title"/>
          </p:nvPr>
        </p:nvSpPr>
        <p:spPr/>
        <p:txBody>
          <a:bodyPr/>
          <a:lstStyle/>
          <a:p>
            <a:r>
              <a:rPr lang="en-US" dirty="0"/>
              <a:t>Scenario Budgeting</a:t>
            </a:r>
          </a:p>
        </p:txBody>
      </p:sp>
      <p:sp>
        <p:nvSpPr>
          <p:cNvPr id="4" name="Content Placeholder 3">
            <a:extLst>
              <a:ext uri="{FF2B5EF4-FFF2-40B4-BE49-F238E27FC236}">
                <a16:creationId xmlns:a16="http://schemas.microsoft.com/office/drawing/2014/main" id="{EDD28994-99E4-4B77-8BFE-F3E04DAE1FCA}"/>
              </a:ext>
            </a:extLst>
          </p:cNvPr>
          <p:cNvSpPr>
            <a:spLocks noGrp="1"/>
          </p:cNvSpPr>
          <p:nvPr>
            <p:ph sz="half" idx="2"/>
          </p:nvPr>
        </p:nvSpPr>
        <p:spPr>
          <a:xfrm>
            <a:off x="839788" y="1690688"/>
            <a:ext cx="5157787" cy="4498975"/>
          </a:xfrm>
        </p:spPr>
        <p:txBody>
          <a:bodyPr>
            <a:normAutofit lnSpcReduction="10000"/>
          </a:bodyPr>
          <a:lstStyle/>
          <a:p>
            <a:r>
              <a:rPr lang="en-US" dirty="0"/>
              <a:t>Not a replacement for the regular budget.</a:t>
            </a:r>
          </a:p>
          <a:p>
            <a:r>
              <a:rPr lang="en-US" dirty="0"/>
              <a:t>A tool to imagine various possibilities and prepare a plan.</a:t>
            </a:r>
          </a:p>
          <a:p>
            <a:r>
              <a:rPr lang="en-US" dirty="0"/>
              <a:t>If X, then we will Y</a:t>
            </a:r>
          </a:p>
          <a:p>
            <a:r>
              <a:rPr lang="en-US" dirty="0"/>
              <a:t>Start with what you know – what is reliable? Look at historical giving, rental contracts, fixed expenses</a:t>
            </a:r>
          </a:p>
        </p:txBody>
      </p:sp>
      <p:sp>
        <p:nvSpPr>
          <p:cNvPr id="6" name="Content Placeholder 5">
            <a:extLst>
              <a:ext uri="{FF2B5EF4-FFF2-40B4-BE49-F238E27FC236}">
                <a16:creationId xmlns:a16="http://schemas.microsoft.com/office/drawing/2014/main" id="{9093669E-AE96-4E7F-BA72-EB36FC737BEE}"/>
              </a:ext>
            </a:extLst>
          </p:cNvPr>
          <p:cNvSpPr>
            <a:spLocks noGrp="1"/>
          </p:cNvSpPr>
          <p:nvPr>
            <p:ph sz="quarter" idx="4"/>
          </p:nvPr>
        </p:nvSpPr>
        <p:spPr>
          <a:xfrm>
            <a:off x="6194427" y="1819275"/>
            <a:ext cx="5183188" cy="4370388"/>
          </a:xfrm>
        </p:spPr>
        <p:txBody>
          <a:bodyPr>
            <a:normAutofit lnSpcReduction="10000"/>
          </a:bodyPr>
          <a:lstStyle/>
          <a:p>
            <a:r>
              <a:rPr lang="en-US" dirty="0"/>
              <a:t>What are your hopes for the year? (e.g. emphasis on stewardship, a new outreach program, etc.)</a:t>
            </a:r>
          </a:p>
          <a:p>
            <a:r>
              <a:rPr lang="en-US" dirty="0"/>
              <a:t>What is uncertain? (e.g. how long you’ll be without a FT minister, how Covid may continue to impact </a:t>
            </a:r>
            <a:r>
              <a:rPr lang="en-US" dirty="0" err="1"/>
              <a:t>givings</a:t>
            </a:r>
            <a:r>
              <a:rPr lang="en-US" dirty="0"/>
              <a:t>, rentals, hybrid situation, grant applications, cost of building repairs, etc.)</a:t>
            </a:r>
          </a:p>
        </p:txBody>
      </p:sp>
    </p:spTree>
    <p:extLst>
      <p:ext uri="{BB962C8B-B14F-4D97-AF65-F5344CB8AC3E}">
        <p14:creationId xmlns:p14="http://schemas.microsoft.com/office/powerpoint/2010/main" val="1495667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BFB39-9A7B-4342-96B1-3A9BF54EB592}"/>
              </a:ext>
            </a:extLst>
          </p:cNvPr>
          <p:cNvSpPr>
            <a:spLocks noGrp="1"/>
          </p:cNvSpPr>
          <p:nvPr>
            <p:ph type="title"/>
          </p:nvPr>
        </p:nvSpPr>
        <p:spPr/>
        <p:txBody>
          <a:bodyPr/>
          <a:lstStyle/>
          <a:p>
            <a:r>
              <a:rPr lang="en-US" dirty="0"/>
              <a:t>Examples of Unknowns</a:t>
            </a:r>
          </a:p>
        </p:txBody>
      </p:sp>
      <p:sp>
        <p:nvSpPr>
          <p:cNvPr id="3" name="Content Placeholder 2">
            <a:extLst>
              <a:ext uri="{FF2B5EF4-FFF2-40B4-BE49-F238E27FC236}">
                <a16:creationId xmlns:a16="http://schemas.microsoft.com/office/drawing/2014/main" id="{088AD76E-2FBB-40EB-BD13-C9785E684502}"/>
              </a:ext>
            </a:extLst>
          </p:cNvPr>
          <p:cNvSpPr>
            <a:spLocks noGrp="1"/>
          </p:cNvSpPr>
          <p:nvPr>
            <p:ph sz="half" idx="1"/>
          </p:nvPr>
        </p:nvSpPr>
        <p:spPr/>
        <p:txBody>
          <a:bodyPr/>
          <a:lstStyle/>
          <a:p>
            <a:pPr marL="0" indent="0">
              <a:buNone/>
            </a:pPr>
            <a:r>
              <a:rPr lang="en-US" b="1" dirty="0">
                <a:solidFill>
                  <a:schemeClr val="accent2"/>
                </a:solidFill>
              </a:rPr>
              <a:t>Income</a:t>
            </a:r>
            <a:r>
              <a:rPr lang="en-US" dirty="0"/>
              <a:t>:</a:t>
            </a:r>
          </a:p>
          <a:p>
            <a:r>
              <a:rPr lang="en-US" dirty="0"/>
              <a:t>Fundraising Projects</a:t>
            </a:r>
          </a:p>
          <a:p>
            <a:r>
              <a:rPr lang="en-US" dirty="0"/>
              <a:t>Results of Giving Program/increased stewardship education</a:t>
            </a:r>
          </a:p>
          <a:p>
            <a:r>
              <a:rPr lang="en-US" dirty="0"/>
              <a:t>Grant Applications</a:t>
            </a:r>
          </a:p>
          <a:p>
            <a:r>
              <a:rPr lang="en-US" dirty="0"/>
              <a:t>Bequests/Memorial Gifts</a:t>
            </a:r>
          </a:p>
          <a:p>
            <a:r>
              <a:rPr lang="en-US" dirty="0"/>
              <a:t>Rental income can come and go</a:t>
            </a:r>
          </a:p>
          <a:p>
            <a:endParaRPr lang="en-US" dirty="0"/>
          </a:p>
        </p:txBody>
      </p:sp>
      <p:sp>
        <p:nvSpPr>
          <p:cNvPr id="4" name="Content Placeholder 3">
            <a:extLst>
              <a:ext uri="{FF2B5EF4-FFF2-40B4-BE49-F238E27FC236}">
                <a16:creationId xmlns:a16="http://schemas.microsoft.com/office/drawing/2014/main" id="{4573C00C-97F4-47FC-AB49-49F231082BA3}"/>
              </a:ext>
            </a:extLst>
          </p:cNvPr>
          <p:cNvSpPr>
            <a:spLocks noGrp="1"/>
          </p:cNvSpPr>
          <p:nvPr>
            <p:ph sz="half" idx="2"/>
          </p:nvPr>
        </p:nvSpPr>
        <p:spPr/>
        <p:txBody>
          <a:bodyPr/>
          <a:lstStyle/>
          <a:p>
            <a:pPr marL="0" indent="0">
              <a:buNone/>
            </a:pPr>
            <a:r>
              <a:rPr lang="en-US" b="1" dirty="0">
                <a:solidFill>
                  <a:schemeClr val="accent1"/>
                </a:solidFill>
              </a:rPr>
              <a:t>Expenses</a:t>
            </a:r>
            <a:r>
              <a:rPr lang="en-US" dirty="0"/>
              <a:t>:</a:t>
            </a:r>
          </a:p>
          <a:p>
            <a:r>
              <a:rPr lang="en-US" dirty="0"/>
              <a:t>Staffing – especially in transition with ministry personnel</a:t>
            </a:r>
          </a:p>
          <a:p>
            <a:r>
              <a:rPr lang="en-US" dirty="0"/>
              <a:t>Building Maintenance or urgent need (furnace breaks)</a:t>
            </a:r>
          </a:p>
          <a:p>
            <a:r>
              <a:rPr lang="en-US" dirty="0"/>
              <a:t>Outreach or ministry needs, ideas for new programs</a:t>
            </a:r>
          </a:p>
          <a:p>
            <a:endParaRPr lang="en-US" dirty="0"/>
          </a:p>
        </p:txBody>
      </p:sp>
    </p:spTree>
    <p:extLst>
      <p:ext uri="{BB962C8B-B14F-4D97-AF65-F5344CB8AC3E}">
        <p14:creationId xmlns:p14="http://schemas.microsoft.com/office/powerpoint/2010/main" val="2131375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E5700-9F5F-4859-B474-6E5DFF36E533}"/>
              </a:ext>
            </a:extLst>
          </p:cNvPr>
          <p:cNvSpPr>
            <a:spLocks noGrp="1"/>
          </p:cNvSpPr>
          <p:nvPr>
            <p:ph type="title"/>
          </p:nvPr>
        </p:nvSpPr>
        <p:spPr/>
        <p:txBody>
          <a:bodyPr>
            <a:normAutofit/>
          </a:bodyPr>
          <a:lstStyle/>
          <a:p>
            <a:r>
              <a:rPr lang="en-US" dirty="0"/>
              <a:t>Possible Steps to Take </a:t>
            </a:r>
            <a:br>
              <a:rPr lang="en-US" dirty="0"/>
            </a:br>
            <a:r>
              <a:rPr lang="en-US" sz="2200" dirty="0"/>
              <a:t>You must explain to stakeholders how programming will be impacted by possible unknowns</a:t>
            </a:r>
          </a:p>
        </p:txBody>
      </p:sp>
      <p:sp>
        <p:nvSpPr>
          <p:cNvPr id="3" name="Content Placeholder 2">
            <a:extLst>
              <a:ext uri="{FF2B5EF4-FFF2-40B4-BE49-F238E27FC236}">
                <a16:creationId xmlns:a16="http://schemas.microsoft.com/office/drawing/2014/main" id="{16FCB150-1574-4CD7-8A18-9FC987638A97}"/>
              </a:ext>
            </a:extLst>
          </p:cNvPr>
          <p:cNvSpPr>
            <a:spLocks noGrp="1"/>
          </p:cNvSpPr>
          <p:nvPr>
            <p:ph sz="half" idx="1"/>
          </p:nvPr>
        </p:nvSpPr>
        <p:spPr/>
        <p:txBody>
          <a:bodyPr>
            <a:normAutofit fontScale="85000" lnSpcReduction="20000"/>
          </a:bodyPr>
          <a:lstStyle/>
          <a:p>
            <a:r>
              <a:rPr lang="en-US" dirty="0">
                <a:solidFill>
                  <a:schemeClr val="accent2"/>
                </a:solidFill>
              </a:rPr>
              <a:t>If we are able to increase offerings by 10% (through a giving program, etc.)…</a:t>
            </a:r>
          </a:p>
          <a:p>
            <a:endParaRPr lang="en-US" dirty="0">
              <a:solidFill>
                <a:schemeClr val="accent2"/>
              </a:solidFill>
            </a:endParaRPr>
          </a:p>
          <a:p>
            <a:r>
              <a:rPr lang="en-US" dirty="0">
                <a:solidFill>
                  <a:schemeClr val="accent6"/>
                </a:solidFill>
              </a:rPr>
              <a:t>If our major renter does not return by April, 2023 (set a time)…</a:t>
            </a:r>
          </a:p>
          <a:p>
            <a:endParaRPr lang="en-US" dirty="0">
              <a:solidFill>
                <a:schemeClr val="accent6"/>
              </a:solidFill>
            </a:endParaRPr>
          </a:p>
          <a:p>
            <a:r>
              <a:rPr lang="en-US" dirty="0">
                <a:solidFill>
                  <a:schemeClr val="accent4"/>
                </a:solidFill>
              </a:rPr>
              <a:t>We will take a risk and hire a PT Communications Asst. </a:t>
            </a:r>
          </a:p>
        </p:txBody>
      </p:sp>
      <p:sp>
        <p:nvSpPr>
          <p:cNvPr id="4" name="Content Placeholder 3">
            <a:extLst>
              <a:ext uri="{FF2B5EF4-FFF2-40B4-BE49-F238E27FC236}">
                <a16:creationId xmlns:a16="http://schemas.microsoft.com/office/drawing/2014/main" id="{BEAA60BE-F8F1-4603-B2C1-0AE5DCB3AB45}"/>
              </a:ext>
            </a:extLst>
          </p:cNvPr>
          <p:cNvSpPr>
            <a:spLocks noGrp="1"/>
          </p:cNvSpPr>
          <p:nvPr>
            <p:ph sz="half" idx="2"/>
          </p:nvPr>
        </p:nvSpPr>
        <p:spPr/>
        <p:txBody>
          <a:bodyPr>
            <a:normAutofit fontScale="85000" lnSpcReduction="20000"/>
          </a:bodyPr>
          <a:lstStyle/>
          <a:p>
            <a:r>
              <a:rPr lang="en-US" dirty="0">
                <a:solidFill>
                  <a:schemeClr val="accent2"/>
                </a:solidFill>
              </a:rPr>
              <a:t>We will experiment with a seniors’ lunch once a month</a:t>
            </a:r>
          </a:p>
          <a:p>
            <a:endParaRPr lang="en-US" dirty="0">
              <a:solidFill>
                <a:schemeClr val="accent2"/>
              </a:solidFill>
            </a:endParaRPr>
          </a:p>
          <a:p>
            <a:endParaRPr lang="en-US" dirty="0">
              <a:solidFill>
                <a:schemeClr val="accent2"/>
              </a:solidFill>
            </a:endParaRPr>
          </a:p>
          <a:p>
            <a:r>
              <a:rPr lang="en-US" dirty="0">
                <a:solidFill>
                  <a:schemeClr val="accent6"/>
                </a:solidFill>
              </a:rPr>
              <a:t>We will consider how building maintenance might be achieved by volunteers, and create a plan over the summer.</a:t>
            </a:r>
          </a:p>
          <a:p>
            <a:endParaRPr lang="en-US" dirty="0">
              <a:solidFill>
                <a:schemeClr val="accent6"/>
              </a:solidFill>
            </a:endParaRPr>
          </a:p>
          <a:p>
            <a:r>
              <a:rPr lang="en-US" dirty="0">
                <a:solidFill>
                  <a:schemeClr val="accent4"/>
                </a:solidFill>
              </a:rPr>
              <a:t>If we have seen a demonstrated growth of engagement and offerings by Nov 2023, we will continue the position. </a:t>
            </a:r>
          </a:p>
        </p:txBody>
      </p:sp>
    </p:spTree>
    <p:extLst>
      <p:ext uri="{BB962C8B-B14F-4D97-AF65-F5344CB8AC3E}">
        <p14:creationId xmlns:p14="http://schemas.microsoft.com/office/powerpoint/2010/main" val="4229215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4330F3C-EEEF-9924-4AB1-7FA7CC9B4103}"/>
              </a:ext>
            </a:extLst>
          </p:cNvPr>
          <p:cNvGraphicFramePr>
            <a:graphicFrameLocks noGrp="1"/>
          </p:cNvGraphicFramePr>
          <p:nvPr/>
        </p:nvGraphicFramePr>
        <p:xfrm>
          <a:off x="790573" y="719666"/>
          <a:ext cx="11010902" cy="5064760"/>
        </p:xfrm>
        <a:graphic>
          <a:graphicData uri="http://schemas.openxmlformats.org/drawingml/2006/table">
            <a:tbl>
              <a:tblPr firstRow="1" bandRow="1">
                <a:tableStyleId>{5940675A-B579-460E-94D1-54222C63F5DA}</a:tableStyleId>
              </a:tblPr>
              <a:tblGrid>
                <a:gridCol w="1586724">
                  <a:extLst>
                    <a:ext uri="{9D8B030D-6E8A-4147-A177-3AD203B41FA5}">
                      <a16:colId xmlns:a16="http://schemas.microsoft.com/office/drawing/2014/main" val="2297524321"/>
                    </a:ext>
                  </a:extLst>
                </a:gridCol>
                <a:gridCol w="1250146">
                  <a:extLst>
                    <a:ext uri="{9D8B030D-6E8A-4147-A177-3AD203B41FA5}">
                      <a16:colId xmlns:a16="http://schemas.microsoft.com/office/drawing/2014/main" val="3795359575"/>
                    </a:ext>
                  </a:extLst>
                </a:gridCol>
                <a:gridCol w="1384777">
                  <a:extLst>
                    <a:ext uri="{9D8B030D-6E8A-4147-A177-3AD203B41FA5}">
                      <a16:colId xmlns:a16="http://schemas.microsoft.com/office/drawing/2014/main" val="1806650908"/>
                    </a:ext>
                  </a:extLst>
                </a:gridCol>
                <a:gridCol w="1250146">
                  <a:extLst>
                    <a:ext uri="{9D8B030D-6E8A-4147-A177-3AD203B41FA5}">
                      <a16:colId xmlns:a16="http://schemas.microsoft.com/office/drawing/2014/main" val="3343034918"/>
                    </a:ext>
                  </a:extLst>
                </a:gridCol>
                <a:gridCol w="1298228">
                  <a:extLst>
                    <a:ext uri="{9D8B030D-6E8A-4147-A177-3AD203B41FA5}">
                      <a16:colId xmlns:a16="http://schemas.microsoft.com/office/drawing/2014/main" val="320698212"/>
                    </a:ext>
                  </a:extLst>
                </a:gridCol>
                <a:gridCol w="4240881">
                  <a:extLst>
                    <a:ext uri="{9D8B030D-6E8A-4147-A177-3AD203B41FA5}">
                      <a16:colId xmlns:a16="http://schemas.microsoft.com/office/drawing/2014/main" val="580946790"/>
                    </a:ext>
                  </a:extLst>
                </a:gridCol>
              </a:tblGrid>
              <a:tr h="370840">
                <a:tc>
                  <a:txBody>
                    <a:bodyPr/>
                    <a:lstStyle/>
                    <a:p>
                      <a:pPr algn="ctr"/>
                      <a:r>
                        <a:rPr lang="en-CA" sz="1600" dirty="0">
                          <a:latin typeface="Calibri" panose="020F0502020204030204" pitchFamily="34" charset="0"/>
                          <a:cs typeface="Calibri" panose="020F0502020204030204" pitchFamily="34" charset="0"/>
                        </a:rPr>
                        <a:t>Sources of Income</a:t>
                      </a:r>
                    </a:p>
                  </a:txBody>
                  <a:tcPr anchor="ctr">
                    <a:solidFill>
                      <a:schemeClr val="accent2">
                        <a:lumMod val="40000"/>
                        <a:lumOff val="60000"/>
                      </a:schemeClr>
                    </a:solidFill>
                  </a:tcPr>
                </a:tc>
                <a:tc>
                  <a:txBody>
                    <a:bodyPr/>
                    <a:lstStyle/>
                    <a:p>
                      <a:pPr algn="ctr"/>
                      <a:r>
                        <a:rPr lang="en-CA" sz="1600" dirty="0">
                          <a:latin typeface="Calibri" panose="020F0502020204030204" pitchFamily="34" charset="0"/>
                          <a:cs typeface="Calibri" panose="020F0502020204030204" pitchFamily="34" charset="0"/>
                        </a:rPr>
                        <a:t>2022  Actual</a:t>
                      </a:r>
                    </a:p>
                  </a:txBody>
                  <a:tcPr anchor="ctr">
                    <a:solidFill>
                      <a:schemeClr val="accent2">
                        <a:lumMod val="40000"/>
                        <a:lumOff val="60000"/>
                      </a:schemeClr>
                    </a:solidFill>
                  </a:tcPr>
                </a:tc>
                <a:tc>
                  <a:txBody>
                    <a:bodyPr/>
                    <a:lstStyle/>
                    <a:p>
                      <a:pPr algn="ctr"/>
                      <a:r>
                        <a:rPr lang="en-CA" sz="1600" dirty="0">
                          <a:latin typeface="Calibri" panose="020F0502020204030204" pitchFamily="34" charset="0"/>
                          <a:cs typeface="Calibri" panose="020F0502020204030204" pitchFamily="34" charset="0"/>
                        </a:rPr>
                        <a:t>Proposed 2023 Budget</a:t>
                      </a:r>
                    </a:p>
                  </a:txBody>
                  <a:tcPr anchor="ctr">
                    <a:solidFill>
                      <a:schemeClr val="accent6">
                        <a:lumMod val="20000"/>
                        <a:lumOff val="80000"/>
                      </a:schemeClr>
                    </a:solidFill>
                  </a:tcPr>
                </a:tc>
                <a:tc>
                  <a:txBody>
                    <a:bodyPr/>
                    <a:lstStyle/>
                    <a:p>
                      <a:pPr algn="ctr"/>
                      <a:r>
                        <a:rPr lang="en-CA" sz="1600" dirty="0">
                          <a:latin typeface="Calibri" panose="020F0502020204030204" pitchFamily="34" charset="0"/>
                          <a:cs typeface="Calibri" panose="020F0502020204030204" pitchFamily="34" charset="0"/>
                        </a:rPr>
                        <a:t>Scenario A</a:t>
                      </a:r>
                    </a:p>
                  </a:txBody>
                  <a:tcPr anchor="ctr">
                    <a:solidFill>
                      <a:schemeClr val="accent6">
                        <a:lumMod val="40000"/>
                        <a:lumOff val="60000"/>
                      </a:schemeClr>
                    </a:solidFill>
                  </a:tcPr>
                </a:tc>
                <a:tc>
                  <a:txBody>
                    <a:bodyPr/>
                    <a:lstStyle/>
                    <a:p>
                      <a:pPr algn="ctr"/>
                      <a:r>
                        <a:rPr lang="en-CA" sz="1600" dirty="0">
                          <a:latin typeface="Calibri" panose="020F0502020204030204" pitchFamily="34" charset="0"/>
                          <a:cs typeface="Calibri" panose="020F0502020204030204" pitchFamily="34" charset="0"/>
                        </a:rPr>
                        <a:t>Scenario B</a:t>
                      </a:r>
                    </a:p>
                  </a:txBody>
                  <a:tcPr anchor="ctr">
                    <a:solidFill>
                      <a:schemeClr val="accent6">
                        <a:lumMod val="60000"/>
                        <a:lumOff val="40000"/>
                      </a:schemeClr>
                    </a:solidFill>
                  </a:tcPr>
                </a:tc>
                <a:tc>
                  <a:txBody>
                    <a:bodyPr/>
                    <a:lstStyle/>
                    <a:p>
                      <a:pPr algn="ctr"/>
                      <a:r>
                        <a:rPr lang="en-CA" sz="1600" dirty="0">
                          <a:latin typeface="Calibri" panose="020F0502020204030204" pitchFamily="34" charset="0"/>
                          <a:cs typeface="Calibri" panose="020F0502020204030204" pitchFamily="34" charset="0"/>
                        </a:rPr>
                        <a:t>Commentary</a:t>
                      </a:r>
                    </a:p>
                  </a:txBody>
                  <a:tcPr anchor="ctr"/>
                </a:tc>
                <a:extLst>
                  <a:ext uri="{0D108BD9-81ED-4DB2-BD59-A6C34878D82A}">
                    <a16:rowId xmlns:a16="http://schemas.microsoft.com/office/drawing/2014/main" val="623013647"/>
                  </a:ext>
                </a:extLst>
              </a:tr>
              <a:tr h="370840">
                <a:tc>
                  <a:txBody>
                    <a:bodyPr/>
                    <a:lstStyle/>
                    <a:p>
                      <a:pPr algn="l"/>
                      <a:r>
                        <a:rPr lang="en-CA" sz="1600" dirty="0">
                          <a:latin typeface="Calibri" panose="020F0502020204030204" pitchFamily="34" charset="0"/>
                          <a:cs typeface="Calibri" panose="020F0502020204030204" pitchFamily="34" charset="0"/>
                        </a:rPr>
                        <a:t>PAR/Envelope </a:t>
                      </a:r>
                      <a:r>
                        <a:rPr lang="en-CA" sz="1600" dirty="0" err="1">
                          <a:latin typeface="Calibri" panose="020F0502020204030204" pitchFamily="34" charset="0"/>
                          <a:cs typeface="Calibri" panose="020F0502020204030204" pitchFamily="34" charset="0"/>
                        </a:rPr>
                        <a:t>Givings</a:t>
                      </a:r>
                      <a:endParaRPr lang="en-CA" sz="1600" dirty="0">
                        <a:latin typeface="Calibri" panose="020F0502020204030204" pitchFamily="34" charset="0"/>
                        <a:cs typeface="Calibri" panose="020F0502020204030204" pitchFamily="34" charset="0"/>
                      </a:endParaRPr>
                    </a:p>
                  </a:txBody>
                  <a:tcPr anchor="ctr"/>
                </a:tc>
                <a:tc>
                  <a:txBody>
                    <a:bodyPr/>
                    <a:lstStyle/>
                    <a:p>
                      <a:pPr algn="r"/>
                      <a:r>
                        <a:rPr lang="en-CA" sz="1600" dirty="0">
                          <a:latin typeface="Calibri" panose="020F0502020204030204" pitchFamily="34" charset="0"/>
                          <a:cs typeface="Calibri" panose="020F0502020204030204" pitchFamily="34" charset="0"/>
                        </a:rPr>
                        <a:t>$75,000.00</a:t>
                      </a:r>
                    </a:p>
                  </a:txBody>
                  <a:tcPr anchor="ctr"/>
                </a:tc>
                <a:tc>
                  <a:txBody>
                    <a:bodyPr/>
                    <a:lstStyle/>
                    <a:p>
                      <a:pPr algn="r"/>
                      <a:r>
                        <a:rPr lang="en-CA" sz="1600" dirty="0">
                          <a:latin typeface="Calibri" panose="020F0502020204030204" pitchFamily="34" charset="0"/>
                          <a:cs typeface="Calibri" panose="020F0502020204030204" pitchFamily="34" charset="0"/>
                        </a:rPr>
                        <a:t>$73,500.00</a:t>
                      </a:r>
                    </a:p>
                  </a:txBody>
                  <a:tcPr anchor="ctr"/>
                </a:tc>
                <a:tc>
                  <a:txBody>
                    <a:bodyPr/>
                    <a:lstStyle/>
                    <a:p>
                      <a:pPr algn="r"/>
                      <a:r>
                        <a:rPr lang="en-CA" sz="1600" dirty="0">
                          <a:latin typeface="Calibri" panose="020F0502020204030204" pitchFamily="34" charset="0"/>
                          <a:cs typeface="Calibri" panose="020F0502020204030204" pitchFamily="34" charset="0"/>
                        </a:rPr>
                        <a:t>$78,750.00</a:t>
                      </a:r>
                    </a:p>
                  </a:txBody>
                  <a:tcPr anchor="ctr"/>
                </a:tc>
                <a:tc>
                  <a:txBody>
                    <a:bodyPr/>
                    <a:lstStyle/>
                    <a:p>
                      <a:pPr algn="r"/>
                      <a:r>
                        <a:rPr lang="en-CA" sz="1600" dirty="0">
                          <a:latin typeface="Calibri" panose="020F0502020204030204" pitchFamily="34" charset="0"/>
                          <a:cs typeface="Calibri" panose="020F0502020204030204" pitchFamily="34" charset="0"/>
                        </a:rPr>
                        <a:t>$71,250.00</a:t>
                      </a:r>
                    </a:p>
                  </a:txBody>
                  <a:tcPr anchor="ctr"/>
                </a:tc>
                <a:tc>
                  <a:txBody>
                    <a:bodyPr/>
                    <a:lstStyle/>
                    <a:p>
                      <a:pPr algn="l"/>
                      <a:r>
                        <a:rPr lang="en-CA" sz="1600" dirty="0">
                          <a:latin typeface="Calibri" panose="020F0502020204030204" pitchFamily="34" charset="0"/>
                          <a:cs typeface="Calibri" panose="020F0502020204030204" pitchFamily="34" charset="0"/>
                        </a:rPr>
                        <a:t>Original Budget anticipates a 2% decrease.</a:t>
                      </a:r>
                    </a:p>
                    <a:p>
                      <a:pPr algn="l"/>
                      <a:r>
                        <a:rPr lang="en-CA" sz="1600" dirty="0">
                          <a:latin typeface="Calibri" panose="020F0502020204030204" pitchFamily="34" charset="0"/>
                          <a:cs typeface="Calibri" panose="020F0502020204030204" pitchFamily="34" charset="0"/>
                        </a:rPr>
                        <a:t>However, maybe you intentionally target PAR givers and increase by 5% or maybe you lose some significant donors and it decreases by 5%</a:t>
                      </a:r>
                    </a:p>
                  </a:txBody>
                  <a:tcPr anchor="ctr"/>
                </a:tc>
                <a:extLst>
                  <a:ext uri="{0D108BD9-81ED-4DB2-BD59-A6C34878D82A}">
                    <a16:rowId xmlns:a16="http://schemas.microsoft.com/office/drawing/2014/main" val="97066092"/>
                  </a:ext>
                </a:extLst>
              </a:tr>
              <a:tr h="370840">
                <a:tc>
                  <a:txBody>
                    <a:bodyPr/>
                    <a:lstStyle/>
                    <a:p>
                      <a:pPr algn="l"/>
                      <a:r>
                        <a:rPr lang="en-CA" sz="1600" dirty="0">
                          <a:latin typeface="Calibri" panose="020F0502020204030204" pitchFamily="34" charset="0"/>
                          <a:cs typeface="Calibri" panose="020F0502020204030204" pitchFamily="34" charset="0"/>
                        </a:rPr>
                        <a:t>Rental Income</a:t>
                      </a:r>
                    </a:p>
                  </a:txBody>
                  <a:tcPr anchor="ctr"/>
                </a:tc>
                <a:tc>
                  <a:txBody>
                    <a:bodyPr/>
                    <a:lstStyle/>
                    <a:p>
                      <a:pPr algn="r"/>
                      <a:r>
                        <a:rPr lang="en-CA" sz="1600" dirty="0">
                          <a:latin typeface="Calibri" panose="020F0502020204030204" pitchFamily="34" charset="0"/>
                          <a:cs typeface="Calibri" panose="020F0502020204030204" pitchFamily="34" charset="0"/>
                        </a:rPr>
                        <a:t>$30,000.00</a:t>
                      </a:r>
                    </a:p>
                  </a:txBody>
                  <a:tcPr anchor="ctr"/>
                </a:tc>
                <a:tc>
                  <a:txBody>
                    <a:bodyPr/>
                    <a:lstStyle/>
                    <a:p>
                      <a:pPr algn="r"/>
                      <a:r>
                        <a:rPr lang="en-CA" sz="1600" dirty="0">
                          <a:latin typeface="Calibri" panose="020F0502020204030204" pitchFamily="34" charset="0"/>
                          <a:cs typeface="Calibri" panose="020F0502020204030204" pitchFamily="34" charset="0"/>
                        </a:rPr>
                        <a:t>$30,000.00</a:t>
                      </a:r>
                    </a:p>
                  </a:txBody>
                  <a:tcPr anchor="ctr"/>
                </a:tc>
                <a:tc>
                  <a:txBody>
                    <a:bodyPr/>
                    <a:lstStyle/>
                    <a:p>
                      <a:pPr algn="r"/>
                      <a:r>
                        <a:rPr lang="en-CA" sz="1600" dirty="0">
                          <a:latin typeface="Calibri" panose="020F0502020204030204" pitchFamily="34" charset="0"/>
                          <a:cs typeface="Calibri" panose="020F0502020204030204" pitchFamily="34" charset="0"/>
                        </a:rPr>
                        <a:t>$31,500.00</a:t>
                      </a:r>
                    </a:p>
                  </a:txBody>
                  <a:tcPr anchor="ctr"/>
                </a:tc>
                <a:tc>
                  <a:txBody>
                    <a:bodyPr/>
                    <a:lstStyle/>
                    <a:p>
                      <a:pPr algn="r"/>
                      <a:r>
                        <a:rPr lang="en-CA" sz="1600" dirty="0">
                          <a:latin typeface="Calibri" panose="020F0502020204030204" pitchFamily="34" charset="0"/>
                          <a:cs typeface="Calibri" panose="020F0502020204030204" pitchFamily="34" charset="0"/>
                        </a:rPr>
                        <a:t>$15,000.00</a:t>
                      </a:r>
                    </a:p>
                  </a:txBody>
                  <a:tcPr anchor="ctr"/>
                </a:tc>
                <a:tc>
                  <a:txBody>
                    <a:bodyPr/>
                    <a:lstStyle/>
                    <a:p>
                      <a:pPr algn="l"/>
                      <a:r>
                        <a:rPr lang="en-CA" sz="1600" dirty="0">
                          <a:latin typeface="Calibri" panose="020F0502020204030204" pitchFamily="34" charset="0"/>
                          <a:cs typeface="Calibri" panose="020F0502020204030204" pitchFamily="34" charset="0"/>
                        </a:rPr>
                        <a:t>A: You negotiate a rent increase with a tenant, or</a:t>
                      </a:r>
                    </a:p>
                    <a:p>
                      <a:pPr algn="l"/>
                      <a:r>
                        <a:rPr lang="en-CA" sz="1600" dirty="0">
                          <a:latin typeface="Calibri" panose="020F0502020204030204" pitchFamily="34" charset="0"/>
                          <a:cs typeface="Calibri" panose="020F0502020204030204" pitchFamily="34" charset="0"/>
                        </a:rPr>
                        <a:t>B: A significant renter does not return after Covid</a:t>
                      </a:r>
                    </a:p>
                  </a:txBody>
                  <a:tcPr anchor="ctr"/>
                </a:tc>
                <a:extLst>
                  <a:ext uri="{0D108BD9-81ED-4DB2-BD59-A6C34878D82A}">
                    <a16:rowId xmlns:a16="http://schemas.microsoft.com/office/drawing/2014/main" val="966375467"/>
                  </a:ext>
                </a:extLst>
              </a:tr>
              <a:tr h="370840">
                <a:tc>
                  <a:txBody>
                    <a:bodyPr/>
                    <a:lstStyle/>
                    <a:p>
                      <a:pPr algn="l"/>
                      <a:r>
                        <a:rPr lang="en-CA" sz="1600" dirty="0">
                          <a:latin typeface="Calibri" panose="020F0502020204030204" pitchFamily="34" charset="0"/>
                          <a:cs typeface="Calibri" panose="020F0502020204030204" pitchFamily="34" charset="0"/>
                        </a:rPr>
                        <a:t>Fundraising</a:t>
                      </a:r>
                    </a:p>
                  </a:txBody>
                  <a:tcPr anchor="ctr"/>
                </a:tc>
                <a:tc>
                  <a:txBody>
                    <a:bodyPr/>
                    <a:lstStyle/>
                    <a:p>
                      <a:pPr algn="r"/>
                      <a:r>
                        <a:rPr lang="en-CA" sz="1600" dirty="0">
                          <a:latin typeface="Calibri" panose="020F0502020204030204" pitchFamily="34" charset="0"/>
                          <a:cs typeface="Calibri" panose="020F0502020204030204" pitchFamily="34" charset="0"/>
                        </a:rPr>
                        <a:t>$15,000.00</a:t>
                      </a:r>
                    </a:p>
                  </a:txBody>
                  <a:tcPr anchor="ctr"/>
                </a:tc>
                <a:tc>
                  <a:txBody>
                    <a:bodyPr/>
                    <a:lstStyle/>
                    <a:p>
                      <a:pPr algn="r"/>
                      <a:r>
                        <a:rPr lang="en-CA" sz="1600" dirty="0">
                          <a:latin typeface="Calibri" panose="020F0502020204030204" pitchFamily="34" charset="0"/>
                          <a:cs typeface="Calibri" panose="020F0502020204030204" pitchFamily="34" charset="0"/>
                        </a:rPr>
                        <a:t>$15,000.00</a:t>
                      </a:r>
                    </a:p>
                  </a:txBody>
                  <a:tcPr anchor="ctr"/>
                </a:tc>
                <a:tc>
                  <a:txBody>
                    <a:bodyPr/>
                    <a:lstStyle/>
                    <a:p>
                      <a:pPr algn="r"/>
                      <a:r>
                        <a:rPr lang="en-CA" sz="1600" dirty="0">
                          <a:latin typeface="Calibri" panose="020F0502020204030204" pitchFamily="34" charset="0"/>
                          <a:cs typeface="Calibri" panose="020F0502020204030204" pitchFamily="34" charset="0"/>
                        </a:rPr>
                        <a:t>$15,000.00</a:t>
                      </a:r>
                    </a:p>
                  </a:txBody>
                  <a:tcPr anchor="ctr"/>
                </a:tc>
                <a:tc>
                  <a:txBody>
                    <a:bodyPr/>
                    <a:lstStyle/>
                    <a:p>
                      <a:pPr algn="r"/>
                      <a:r>
                        <a:rPr lang="en-CA" sz="1600" dirty="0">
                          <a:latin typeface="Calibri" panose="020F0502020204030204" pitchFamily="34" charset="0"/>
                          <a:cs typeface="Calibri" panose="020F0502020204030204" pitchFamily="34" charset="0"/>
                        </a:rPr>
                        <a:t>$7,500.00</a:t>
                      </a:r>
                    </a:p>
                  </a:txBody>
                  <a:tcPr anchor="ctr"/>
                </a:tc>
                <a:tc>
                  <a:txBody>
                    <a:bodyPr/>
                    <a:lstStyle/>
                    <a:p>
                      <a:pPr algn="l"/>
                      <a:r>
                        <a:rPr lang="en-CA" sz="1600" dirty="0">
                          <a:latin typeface="Calibri" panose="020F0502020204030204" pitchFamily="34" charset="0"/>
                          <a:cs typeface="Calibri" panose="020F0502020204030204" pitchFamily="34" charset="0"/>
                        </a:rPr>
                        <a:t>A: You can increase fundraising by 5%, or</a:t>
                      </a:r>
                    </a:p>
                    <a:p>
                      <a:pPr algn="l"/>
                      <a:r>
                        <a:rPr lang="en-CA" sz="1600" dirty="0">
                          <a:latin typeface="Calibri" panose="020F0502020204030204" pitchFamily="34" charset="0"/>
                          <a:cs typeface="Calibri" panose="020F0502020204030204" pitchFamily="34" charset="0"/>
                        </a:rPr>
                        <a:t>B: Volunteers can only do 1 event this year instead of 2</a:t>
                      </a:r>
                    </a:p>
                  </a:txBody>
                  <a:tcPr anchor="ctr"/>
                </a:tc>
                <a:extLst>
                  <a:ext uri="{0D108BD9-81ED-4DB2-BD59-A6C34878D82A}">
                    <a16:rowId xmlns:a16="http://schemas.microsoft.com/office/drawing/2014/main" val="3583857547"/>
                  </a:ext>
                </a:extLst>
              </a:tr>
              <a:tr h="370840">
                <a:tc>
                  <a:txBody>
                    <a:bodyPr/>
                    <a:lstStyle/>
                    <a:p>
                      <a:pPr algn="l"/>
                      <a:r>
                        <a:rPr lang="en-CA" sz="1600" dirty="0">
                          <a:latin typeface="Calibri" panose="020F0502020204030204" pitchFamily="34" charset="0"/>
                          <a:cs typeface="Calibri" panose="020F0502020204030204" pitchFamily="34" charset="0"/>
                        </a:rPr>
                        <a:t>Loose/One-time Giving</a:t>
                      </a:r>
                    </a:p>
                  </a:txBody>
                  <a:tcPr anchor="ctr"/>
                </a:tc>
                <a:tc>
                  <a:txBody>
                    <a:bodyPr/>
                    <a:lstStyle/>
                    <a:p>
                      <a:pPr algn="r"/>
                      <a:r>
                        <a:rPr lang="en-CA" sz="1600" dirty="0">
                          <a:latin typeface="Calibri" panose="020F0502020204030204" pitchFamily="34" charset="0"/>
                          <a:cs typeface="Calibri" panose="020F0502020204030204" pitchFamily="34" charset="0"/>
                        </a:rPr>
                        <a:t>$10,000.00</a:t>
                      </a:r>
                    </a:p>
                  </a:txBody>
                  <a:tcPr anchor="ctr"/>
                </a:tc>
                <a:tc>
                  <a:txBody>
                    <a:bodyPr/>
                    <a:lstStyle/>
                    <a:p>
                      <a:pPr algn="r"/>
                      <a:r>
                        <a:rPr lang="en-CA" sz="1600" dirty="0">
                          <a:latin typeface="Calibri" panose="020F0502020204030204" pitchFamily="34" charset="0"/>
                          <a:cs typeface="Calibri" panose="020F0502020204030204" pitchFamily="34" charset="0"/>
                        </a:rPr>
                        <a:t>$9,800.00</a:t>
                      </a:r>
                    </a:p>
                  </a:txBody>
                  <a:tcPr anchor="ctr"/>
                </a:tc>
                <a:tc>
                  <a:txBody>
                    <a:bodyPr/>
                    <a:lstStyle/>
                    <a:p>
                      <a:pPr algn="r"/>
                      <a:r>
                        <a:rPr lang="en-CA" sz="1600" dirty="0">
                          <a:latin typeface="Calibri" panose="020F0502020204030204" pitchFamily="34" charset="0"/>
                          <a:cs typeface="Calibri" panose="020F0502020204030204" pitchFamily="34" charset="0"/>
                        </a:rPr>
                        <a:t>$9,800.00</a:t>
                      </a:r>
                    </a:p>
                  </a:txBody>
                  <a:tcPr anchor="ctr"/>
                </a:tc>
                <a:tc>
                  <a:txBody>
                    <a:bodyPr/>
                    <a:lstStyle/>
                    <a:p>
                      <a:pPr algn="r"/>
                      <a:r>
                        <a:rPr lang="en-CA" sz="1600" dirty="0">
                          <a:latin typeface="Calibri" panose="020F0502020204030204" pitchFamily="34" charset="0"/>
                          <a:cs typeface="Calibri" panose="020F0502020204030204" pitchFamily="34" charset="0"/>
                        </a:rPr>
                        <a:t>$9,500.00</a:t>
                      </a:r>
                    </a:p>
                  </a:txBody>
                  <a:tcPr anchor="ctr"/>
                </a:tc>
                <a:tc>
                  <a:txBody>
                    <a:bodyPr/>
                    <a:lstStyle/>
                    <a:p>
                      <a:pPr algn="l"/>
                      <a:r>
                        <a:rPr lang="en-CA" sz="1600" dirty="0">
                          <a:latin typeface="Calibri" panose="020F0502020204030204" pitchFamily="34" charset="0"/>
                          <a:cs typeface="Calibri" panose="020F0502020204030204" pitchFamily="34" charset="0"/>
                        </a:rPr>
                        <a:t>You can make this a priority and try to increase by 5% through online giving, advertising, etc. </a:t>
                      </a:r>
                    </a:p>
                    <a:p>
                      <a:pPr algn="l"/>
                      <a:r>
                        <a:rPr lang="en-CA" sz="1600" dirty="0">
                          <a:latin typeface="Calibri" panose="020F0502020204030204" pitchFamily="34" charset="0"/>
                          <a:cs typeface="Calibri" panose="020F0502020204030204" pitchFamily="34" charset="0"/>
                        </a:rPr>
                        <a:t>Or perhaps it decrease more than anticipated.</a:t>
                      </a:r>
                    </a:p>
                  </a:txBody>
                  <a:tcPr anchor="ctr"/>
                </a:tc>
                <a:extLst>
                  <a:ext uri="{0D108BD9-81ED-4DB2-BD59-A6C34878D82A}">
                    <a16:rowId xmlns:a16="http://schemas.microsoft.com/office/drawing/2014/main" val="1346521565"/>
                  </a:ext>
                </a:extLst>
              </a:tr>
              <a:tr h="370840">
                <a:tc>
                  <a:txBody>
                    <a:bodyPr/>
                    <a:lstStyle/>
                    <a:p>
                      <a:pPr algn="l"/>
                      <a:r>
                        <a:rPr lang="en-CA" sz="1600" dirty="0">
                          <a:latin typeface="Calibri" panose="020F0502020204030204" pitchFamily="34" charset="0"/>
                          <a:cs typeface="Calibri" panose="020F0502020204030204" pitchFamily="34" charset="0"/>
                        </a:rPr>
                        <a:t>Grants</a:t>
                      </a:r>
                    </a:p>
                  </a:txBody>
                  <a:tcPr anchor="ctr"/>
                </a:tc>
                <a:tc>
                  <a:txBody>
                    <a:bodyPr/>
                    <a:lstStyle/>
                    <a:p>
                      <a:pPr algn="ctr"/>
                      <a:r>
                        <a:rPr lang="en-CA" sz="1600" dirty="0">
                          <a:latin typeface="Calibri" panose="020F0502020204030204" pitchFamily="34" charset="0"/>
                          <a:cs typeface="Calibri" panose="020F0502020204030204" pitchFamily="34" charset="0"/>
                        </a:rPr>
                        <a:t>--</a:t>
                      </a:r>
                    </a:p>
                  </a:txBody>
                  <a:tcPr anchor="ctr"/>
                </a:tc>
                <a:tc>
                  <a:txBody>
                    <a:bodyPr/>
                    <a:lstStyle/>
                    <a:p>
                      <a:pPr algn="ctr"/>
                      <a:r>
                        <a:rPr lang="en-CA" sz="1600" dirty="0">
                          <a:latin typeface="Calibri" panose="020F0502020204030204" pitchFamily="34" charset="0"/>
                          <a:cs typeface="Calibri" panose="020F0502020204030204" pitchFamily="34" charset="0"/>
                        </a:rPr>
                        <a:t>--</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CA" sz="1600" dirty="0">
                          <a:latin typeface="Calibri" panose="020F0502020204030204" pitchFamily="34" charset="0"/>
                          <a:cs typeface="Calibri" panose="020F0502020204030204" pitchFamily="34" charset="0"/>
                        </a:rPr>
                        <a:t>$10,000.00</a:t>
                      </a:r>
                    </a:p>
                  </a:txBody>
                  <a:tcPr anchor="ctr"/>
                </a:tc>
                <a:tc>
                  <a:txBody>
                    <a:bodyPr/>
                    <a:lstStyle/>
                    <a:p>
                      <a:pPr algn="ctr"/>
                      <a:r>
                        <a:rPr lang="en-CA" sz="1600" dirty="0">
                          <a:latin typeface="Calibri" panose="020F0502020204030204" pitchFamily="34" charset="0"/>
                          <a:cs typeface="Calibri" panose="020F0502020204030204" pitchFamily="34" charset="0"/>
                        </a:rPr>
                        <a:t>--</a:t>
                      </a:r>
                    </a:p>
                  </a:txBody>
                  <a:tcPr anchor="ctr"/>
                </a:tc>
                <a:tc>
                  <a:txBody>
                    <a:bodyPr/>
                    <a:lstStyle/>
                    <a:p>
                      <a:pPr algn="l"/>
                      <a:r>
                        <a:rPr lang="en-CA" sz="1600" dirty="0">
                          <a:latin typeface="Calibri" panose="020F0502020204030204" pitchFamily="34" charset="0"/>
                          <a:cs typeface="Calibri" panose="020F0502020204030204" pitchFamily="34" charset="0"/>
                        </a:rPr>
                        <a:t>In Scenario A, you apply for and receive a Mission and Service Grant from your Region for your outreach initiative.</a:t>
                      </a:r>
                    </a:p>
                  </a:txBody>
                  <a:tcPr anchor="ctr"/>
                </a:tc>
                <a:extLst>
                  <a:ext uri="{0D108BD9-81ED-4DB2-BD59-A6C34878D82A}">
                    <a16:rowId xmlns:a16="http://schemas.microsoft.com/office/drawing/2014/main" val="522183441"/>
                  </a:ext>
                </a:extLst>
              </a:tr>
              <a:tr h="370840">
                <a:tc>
                  <a:txBody>
                    <a:bodyPr/>
                    <a:lstStyle/>
                    <a:p>
                      <a:pPr algn="l"/>
                      <a:r>
                        <a:rPr lang="en-CA" sz="1600" dirty="0">
                          <a:latin typeface="Calibri" panose="020F0502020204030204" pitchFamily="34" charset="0"/>
                          <a:cs typeface="Calibri" panose="020F0502020204030204" pitchFamily="34" charset="0"/>
                        </a:rPr>
                        <a:t>Total</a:t>
                      </a:r>
                    </a:p>
                  </a:txBody>
                  <a:tcPr anchor="ctr"/>
                </a:tc>
                <a:tc>
                  <a:txBody>
                    <a:bodyPr/>
                    <a:lstStyle/>
                    <a:p>
                      <a:pPr algn="r"/>
                      <a:r>
                        <a:rPr lang="en-CA" sz="1600" dirty="0">
                          <a:latin typeface="Calibri" panose="020F0502020204030204" pitchFamily="34" charset="0"/>
                          <a:cs typeface="Calibri" panose="020F0502020204030204" pitchFamily="34" charset="0"/>
                        </a:rPr>
                        <a:t>$130,000.00</a:t>
                      </a:r>
                    </a:p>
                  </a:txBody>
                  <a:tcPr anchor="ctr"/>
                </a:tc>
                <a:tc>
                  <a:txBody>
                    <a:bodyPr/>
                    <a:lstStyle/>
                    <a:p>
                      <a:pPr algn="r"/>
                      <a:r>
                        <a:rPr lang="en-CA" sz="1600" dirty="0">
                          <a:latin typeface="Calibri" panose="020F0502020204030204" pitchFamily="34" charset="0"/>
                          <a:cs typeface="Calibri" panose="020F0502020204030204" pitchFamily="34" charset="0"/>
                        </a:rPr>
                        <a:t>$128,000.00</a:t>
                      </a:r>
                    </a:p>
                  </a:txBody>
                  <a:tcPr anchor="ctr"/>
                </a:tc>
                <a:tc>
                  <a:txBody>
                    <a:bodyPr/>
                    <a:lstStyle/>
                    <a:p>
                      <a:pPr algn="r"/>
                      <a:r>
                        <a:rPr lang="en-CA" sz="1600" dirty="0">
                          <a:latin typeface="Calibri" panose="020F0502020204030204" pitchFamily="34" charset="0"/>
                          <a:cs typeface="Calibri" panose="020F0502020204030204" pitchFamily="34" charset="0"/>
                        </a:rPr>
                        <a:t>$146,500.00</a:t>
                      </a:r>
                    </a:p>
                  </a:txBody>
                  <a:tcPr anchor="ctr"/>
                </a:tc>
                <a:tc>
                  <a:txBody>
                    <a:bodyPr/>
                    <a:lstStyle/>
                    <a:p>
                      <a:pPr algn="r"/>
                      <a:r>
                        <a:rPr lang="en-CA" sz="1600" dirty="0">
                          <a:latin typeface="Calibri" panose="020F0502020204030204" pitchFamily="34" charset="0"/>
                          <a:cs typeface="Calibri" panose="020F0502020204030204" pitchFamily="34" charset="0"/>
                        </a:rPr>
                        <a:t>$146,500.00</a:t>
                      </a:r>
                    </a:p>
                  </a:txBody>
                  <a:tcPr anchor="ctr"/>
                </a:tc>
                <a:tc>
                  <a:txBody>
                    <a:bodyPr/>
                    <a:lstStyle/>
                    <a:p>
                      <a:pPr algn="l"/>
                      <a:endParaRPr lang="en-CA" sz="16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974861963"/>
                  </a:ext>
                </a:extLst>
              </a:tr>
            </a:tbl>
          </a:graphicData>
        </a:graphic>
      </p:graphicFrame>
    </p:spTree>
    <p:extLst>
      <p:ext uri="{BB962C8B-B14F-4D97-AF65-F5344CB8AC3E}">
        <p14:creationId xmlns:p14="http://schemas.microsoft.com/office/powerpoint/2010/main" val="2319003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4330F3C-EEEF-9924-4AB1-7FA7CC9B4103}"/>
              </a:ext>
            </a:extLst>
          </p:cNvPr>
          <p:cNvGraphicFramePr>
            <a:graphicFrameLocks noGrp="1"/>
          </p:cNvGraphicFramePr>
          <p:nvPr/>
        </p:nvGraphicFramePr>
        <p:xfrm>
          <a:off x="790573" y="719666"/>
          <a:ext cx="11010902" cy="4881880"/>
        </p:xfrm>
        <a:graphic>
          <a:graphicData uri="http://schemas.openxmlformats.org/drawingml/2006/table">
            <a:tbl>
              <a:tblPr firstRow="1" bandRow="1">
                <a:tableStyleId>{5940675A-B579-460E-94D1-54222C63F5DA}</a:tableStyleId>
              </a:tblPr>
              <a:tblGrid>
                <a:gridCol w="1586724">
                  <a:extLst>
                    <a:ext uri="{9D8B030D-6E8A-4147-A177-3AD203B41FA5}">
                      <a16:colId xmlns:a16="http://schemas.microsoft.com/office/drawing/2014/main" val="2297524321"/>
                    </a:ext>
                  </a:extLst>
                </a:gridCol>
                <a:gridCol w="1250146">
                  <a:extLst>
                    <a:ext uri="{9D8B030D-6E8A-4147-A177-3AD203B41FA5}">
                      <a16:colId xmlns:a16="http://schemas.microsoft.com/office/drawing/2014/main" val="3795359575"/>
                    </a:ext>
                  </a:extLst>
                </a:gridCol>
                <a:gridCol w="1384777">
                  <a:extLst>
                    <a:ext uri="{9D8B030D-6E8A-4147-A177-3AD203B41FA5}">
                      <a16:colId xmlns:a16="http://schemas.microsoft.com/office/drawing/2014/main" val="1806650908"/>
                    </a:ext>
                  </a:extLst>
                </a:gridCol>
                <a:gridCol w="1250146">
                  <a:extLst>
                    <a:ext uri="{9D8B030D-6E8A-4147-A177-3AD203B41FA5}">
                      <a16:colId xmlns:a16="http://schemas.microsoft.com/office/drawing/2014/main" val="3343034918"/>
                    </a:ext>
                  </a:extLst>
                </a:gridCol>
                <a:gridCol w="1298228">
                  <a:extLst>
                    <a:ext uri="{9D8B030D-6E8A-4147-A177-3AD203B41FA5}">
                      <a16:colId xmlns:a16="http://schemas.microsoft.com/office/drawing/2014/main" val="320698212"/>
                    </a:ext>
                  </a:extLst>
                </a:gridCol>
                <a:gridCol w="4240881">
                  <a:extLst>
                    <a:ext uri="{9D8B030D-6E8A-4147-A177-3AD203B41FA5}">
                      <a16:colId xmlns:a16="http://schemas.microsoft.com/office/drawing/2014/main" val="580946790"/>
                    </a:ext>
                  </a:extLst>
                </a:gridCol>
              </a:tblGrid>
              <a:tr h="370840">
                <a:tc>
                  <a:txBody>
                    <a:bodyPr/>
                    <a:lstStyle/>
                    <a:p>
                      <a:pPr algn="ctr"/>
                      <a:r>
                        <a:rPr lang="en-CA" sz="1600" dirty="0">
                          <a:latin typeface="Calibri" panose="020F0502020204030204" pitchFamily="34" charset="0"/>
                          <a:cs typeface="Calibri" panose="020F0502020204030204" pitchFamily="34" charset="0"/>
                        </a:rPr>
                        <a:t>Expenses</a:t>
                      </a:r>
                    </a:p>
                  </a:txBody>
                  <a:tcPr anchor="ctr">
                    <a:solidFill>
                      <a:schemeClr val="accent2">
                        <a:lumMod val="40000"/>
                        <a:lumOff val="60000"/>
                      </a:schemeClr>
                    </a:solidFill>
                  </a:tcPr>
                </a:tc>
                <a:tc>
                  <a:txBody>
                    <a:bodyPr/>
                    <a:lstStyle/>
                    <a:p>
                      <a:pPr algn="ctr"/>
                      <a:r>
                        <a:rPr lang="en-CA" sz="1600">
                          <a:latin typeface="Calibri" panose="020F0502020204030204" pitchFamily="34" charset="0"/>
                          <a:cs typeface="Calibri" panose="020F0502020204030204" pitchFamily="34" charset="0"/>
                        </a:rPr>
                        <a:t>2022  Actual</a:t>
                      </a:r>
                      <a:endParaRPr lang="en-CA" sz="1600" dirty="0">
                        <a:latin typeface="Calibri" panose="020F0502020204030204" pitchFamily="34" charset="0"/>
                        <a:cs typeface="Calibri" panose="020F0502020204030204" pitchFamily="34" charset="0"/>
                      </a:endParaRPr>
                    </a:p>
                  </a:txBody>
                  <a:tcPr anchor="ctr">
                    <a:solidFill>
                      <a:schemeClr val="accent2">
                        <a:lumMod val="40000"/>
                        <a:lumOff val="60000"/>
                      </a:schemeClr>
                    </a:solidFill>
                  </a:tcPr>
                </a:tc>
                <a:tc>
                  <a:txBody>
                    <a:bodyPr/>
                    <a:lstStyle/>
                    <a:p>
                      <a:pPr algn="ctr"/>
                      <a:r>
                        <a:rPr lang="en-CA" sz="1600">
                          <a:latin typeface="Calibri" panose="020F0502020204030204" pitchFamily="34" charset="0"/>
                          <a:cs typeface="Calibri" panose="020F0502020204030204" pitchFamily="34" charset="0"/>
                        </a:rPr>
                        <a:t>Proposed 2023 Budget</a:t>
                      </a:r>
                      <a:endParaRPr lang="en-CA" sz="1600" dirty="0">
                        <a:latin typeface="Calibri" panose="020F0502020204030204" pitchFamily="34" charset="0"/>
                        <a:cs typeface="Calibri" panose="020F0502020204030204" pitchFamily="34" charset="0"/>
                      </a:endParaRPr>
                    </a:p>
                  </a:txBody>
                  <a:tcPr anchor="ctr">
                    <a:solidFill>
                      <a:schemeClr val="accent6">
                        <a:lumMod val="20000"/>
                        <a:lumOff val="80000"/>
                      </a:schemeClr>
                    </a:solidFill>
                  </a:tcPr>
                </a:tc>
                <a:tc>
                  <a:txBody>
                    <a:bodyPr/>
                    <a:lstStyle/>
                    <a:p>
                      <a:pPr algn="ctr"/>
                      <a:r>
                        <a:rPr lang="en-CA" sz="1600">
                          <a:latin typeface="Calibri" panose="020F0502020204030204" pitchFamily="34" charset="0"/>
                          <a:cs typeface="Calibri" panose="020F0502020204030204" pitchFamily="34" charset="0"/>
                        </a:rPr>
                        <a:t>Scenario A</a:t>
                      </a:r>
                      <a:endParaRPr lang="en-CA" sz="1600" dirty="0">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a:txBody>
                    <a:bodyPr/>
                    <a:lstStyle/>
                    <a:p>
                      <a:pPr algn="ctr"/>
                      <a:r>
                        <a:rPr lang="en-CA" sz="1600">
                          <a:latin typeface="Calibri" panose="020F0502020204030204" pitchFamily="34" charset="0"/>
                          <a:cs typeface="Calibri" panose="020F0502020204030204" pitchFamily="34" charset="0"/>
                        </a:rPr>
                        <a:t>Scenario B</a:t>
                      </a:r>
                      <a:endParaRPr lang="en-CA" sz="1600" dirty="0">
                        <a:latin typeface="Calibri" panose="020F0502020204030204" pitchFamily="34" charset="0"/>
                        <a:cs typeface="Calibri" panose="020F0502020204030204" pitchFamily="34" charset="0"/>
                      </a:endParaRPr>
                    </a:p>
                  </a:txBody>
                  <a:tcPr anchor="ctr">
                    <a:solidFill>
                      <a:schemeClr val="accent6">
                        <a:lumMod val="60000"/>
                        <a:lumOff val="40000"/>
                      </a:schemeClr>
                    </a:solidFill>
                  </a:tcPr>
                </a:tc>
                <a:tc>
                  <a:txBody>
                    <a:bodyPr/>
                    <a:lstStyle/>
                    <a:p>
                      <a:pPr algn="ctr"/>
                      <a:r>
                        <a:rPr lang="en-CA" sz="1600">
                          <a:latin typeface="Calibri" panose="020F0502020204030204" pitchFamily="34" charset="0"/>
                          <a:cs typeface="Calibri" panose="020F0502020204030204" pitchFamily="34" charset="0"/>
                        </a:rPr>
                        <a:t>Commentary</a:t>
                      </a:r>
                      <a:endParaRPr lang="en-CA" sz="16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623013647"/>
                  </a:ext>
                </a:extLst>
              </a:tr>
              <a:tr h="370840">
                <a:tc>
                  <a:txBody>
                    <a:bodyPr/>
                    <a:lstStyle/>
                    <a:p>
                      <a:pPr algn="l"/>
                      <a:r>
                        <a:rPr lang="en-CA" sz="1600" dirty="0">
                          <a:latin typeface="Calibri" panose="020F0502020204030204" pitchFamily="34" charset="0"/>
                          <a:cs typeface="Calibri" panose="020F0502020204030204" pitchFamily="34" charset="0"/>
                        </a:rPr>
                        <a:t>Ministry Personnel and Staff</a:t>
                      </a:r>
                    </a:p>
                  </a:txBody>
                  <a:tcPr anchor="ctr"/>
                </a:tc>
                <a:tc>
                  <a:txBody>
                    <a:bodyPr/>
                    <a:lstStyle/>
                    <a:p>
                      <a:pPr algn="r"/>
                      <a:r>
                        <a:rPr lang="en-CA" sz="1600" dirty="0">
                          <a:latin typeface="Calibri" panose="020F0502020204030204" pitchFamily="34" charset="0"/>
                          <a:cs typeface="Calibri" panose="020F0502020204030204" pitchFamily="34" charset="0"/>
                        </a:rPr>
                        <a:t>$90,000.00</a:t>
                      </a:r>
                    </a:p>
                  </a:txBody>
                  <a:tcPr anchor="ctr"/>
                </a:tc>
                <a:tc>
                  <a:txBody>
                    <a:bodyPr/>
                    <a:lstStyle/>
                    <a:p>
                      <a:pPr algn="r"/>
                      <a:r>
                        <a:rPr lang="en-CA" sz="1600" dirty="0">
                          <a:latin typeface="Calibri" panose="020F0502020204030204" pitchFamily="34" charset="0"/>
                          <a:cs typeface="Calibri" panose="020F0502020204030204" pitchFamily="34" charset="0"/>
                        </a:rPr>
                        <a:t>$120,000.00</a:t>
                      </a:r>
                    </a:p>
                  </a:txBody>
                  <a:tcPr anchor="ctr"/>
                </a:tc>
                <a:tc>
                  <a:txBody>
                    <a:bodyPr/>
                    <a:lstStyle/>
                    <a:p>
                      <a:pPr algn="r"/>
                      <a:r>
                        <a:rPr lang="en-CA" sz="1600" dirty="0">
                          <a:latin typeface="Calibri" panose="020F0502020204030204" pitchFamily="34" charset="0"/>
                          <a:cs typeface="Calibri" panose="020F0502020204030204" pitchFamily="34" charset="0"/>
                        </a:rPr>
                        <a:t>$90,000.00</a:t>
                      </a:r>
                    </a:p>
                  </a:txBody>
                  <a:tcPr anchor="ctr"/>
                </a:tc>
                <a:tc>
                  <a:txBody>
                    <a:bodyPr/>
                    <a:lstStyle/>
                    <a:p>
                      <a:pPr algn="r"/>
                      <a:r>
                        <a:rPr lang="en-CA" sz="1600" dirty="0">
                          <a:latin typeface="Calibri" panose="020F0502020204030204" pitchFamily="34" charset="0"/>
                          <a:cs typeface="Calibri" panose="020F0502020204030204" pitchFamily="34" charset="0"/>
                        </a:rPr>
                        <a:t>$130,000.00</a:t>
                      </a:r>
                    </a:p>
                  </a:txBody>
                  <a:tcPr anchor="ctr"/>
                </a:tc>
                <a:tc>
                  <a:txBody>
                    <a:bodyPr/>
                    <a:lstStyle/>
                    <a:p>
                      <a:pPr algn="l"/>
                      <a:r>
                        <a:rPr lang="en-CA" sz="1600" dirty="0">
                          <a:latin typeface="Calibri" panose="020F0502020204030204" pitchFamily="34" charset="0"/>
                          <a:cs typeface="Calibri" panose="020F0502020204030204" pitchFamily="34" charset="0"/>
                        </a:rPr>
                        <a:t>Perhaps your CoF is in the search process and unsure of whether you’ll call a new minister this year. That would greatly impact this expense. Perhaps you call a minister as well as hiring a new Sunday school director. </a:t>
                      </a:r>
                    </a:p>
                  </a:txBody>
                  <a:tcPr anchor="ctr"/>
                </a:tc>
                <a:extLst>
                  <a:ext uri="{0D108BD9-81ED-4DB2-BD59-A6C34878D82A}">
                    <a16:rowId xmlns:a16="http://schemas.microsoft.com/office/drawing/2014/main" val="97066092"/>
                  </a:ext>
                </a:extLst>
              </a:tr>
              <a:tr h="370840">
                <a:tc>
                  <a:txBody>
                    <a:bodyPr/>
                    <a:lstStyle/>
                    <a:p>
                      <a:pPr algn="l"/>
                      <a:r>
                        <a:rPr lang="en-CA" sz="1600" dirty="0">
                          <a:latin typeface="Calibri" panose="020F0502020204030204" pitchFamily="34" charset="0"/>
                          <a:cs typeface="Calibri" panose="020F0502020204030204" pitchFamily="34" charset="0"/>
                        </a:rPr>
                        <a:t>Building Maintenance</a:t>
                      </a:r>
                    </a:p>
                  </a:txBody>
                  <a:tcPr anchor="ctr"/>
                </a:tc>
                <a:tc>
                  <a:txBody>
                    <a:bodyPr/>
                    <a:lstStyle/>
                    <a:p>
                      <a:pPr algn="r"/>
                      <a:r>
                        <a:rPr lang="en-CA" sz="1600" dirty="0">
                          <a:latin typeface="Calibri" panose="020F0502020204030204" pitchFamily="34" charset="0"/>
                          <a:cs typeface="Calibri" panose="020F0502020204030204" pitchFamily="34" charset="0"/>
                        </a:rPr>
                        <a:t>$50,000.00</a:t>
                      </a:r>
                    </a:p>
                  </a:txBody>
                  <a:tcPr anchor="ctr"/>
                </a:tc>
                <a:tc>
                  <a:txBody>
                    <a:bodyPr/>
                    <a:lstStyle/>
                    <a:p>
                      <a:pPr algn="r"/>
                      <a:r>
                        <a:rPr lang="en-CA" sz="1600" dirty="0">
                          <a:latin typeface="Calibri" panose="020F0502020204030204" pitchFamily="34" charset="0"/>
                          <a:cs typeface="Calibri" panose="020F0502020204030204" pitchFamily="34" charset="0"/>
                        </a:rPr>
                        <a:t>$55,000.00</a:t>
                      </a:r>
                    </a:p>
                  </a:txBody>
                  <a:tcPr anchor="ctr"/>
                </a:tc>
                <a:tc>
                  <a:txBody>
                    <a:bodyPr/>
                    <a:lstStyle/>
                    <a:p>
                      <a:pPr algn="r"/>
                      <a:r>
                        <a:rPr lang="en-CA" sz="1600" dirty="0">
                          <a:latin typeface="Calibri" panose="020F0502020204030204" pitchFamily="34" charset="0"/>
                          <a:cs typeface="Calibri" panose="020F0502020204030204" pitchFamily="34" charset="0"/>
                        </a:rPr>
                        <a:t>$43,000.00</a:t>
                      </a:r>
                    </a:p>
                  </a:txBody>
                  <a:tcPr anchor="ctr"/>
                </a:tc>
                <a:tc>
                  <a:txBody>
                    <a:bodyPr/>
                    <a:lstStyle/>
                    <a:p>
                      <a:pPr algn="r"/>
                      <a:r>
                        <a:rPr lang="en-CA" sz="1600" dirty="0">
                          <a:latin typeface="Calibri" panose="020F0502020204030204" pitchFamily="34" charset="0"/>
                          <a:cs typeface="Calibri" panose="020F0502020204030204" pitchFamily="34" charset="0"/>
                        </a:rPr>
                        <a:t>$65,000.00</a:t>
                      </a:r>
                    </a:p>
                  </a:txBody>
                  <a:tcPr anchor="ctr"/>
                </a:tc>
                <a:tc>
                  <a:txBody>
                    <a:bodyPr/>
                    <a:lstStyle/>
                    <a:p>
                      <a:pPr algn="l"/>
                      <a:r>
                        <a:rPr lang="en-CA" sz="1600" b="1" dirty="0">
                          <a:latin typeface="Calibri" panose="020F0502020204030204" pitchFamily="34" charset="0"/>
                          <a:cs typeface="Calibri" panose="020F0502020204030204" pitchFamily="34" charset="0"/>
                        </a:rPr>
                        <a:t>A</a:t>
                      </a:r>
                      <a:r>
                        <a:rPr lang="en-CA" sz="1600" dirty="0">
                          <a:latin typeface="Calibri" panose="020F0502020204030204" pitchFamily="34" charset="0"/>
                          <a:cs typeface="Calibri" panose="020F0502020204030204" pitchFamily="34" charset="0"/>
                        </a:rPr>
                        <a:t> imagines that you might be able to save some money by getting a new quote on snow removal or recruiting volunteers for landscaping. </a:t>
                      </a:r>
                    </a:p>
                    <a:p>
                      <a:pPr algn="l"/>
                      <a:r>
                        <a:rPr lang="en-CA" sz="1600" b="1" dirty="0">
                          <a:latin typeface="Calibri" panose="020F0502020204030204" pitchFamily="34" charset="0"/>
                          <a:cs typeface="Calibri" panose="020F0502020204030204" pitchFamily="34" charset="0"/>
                        </a:rPr>
                        <a:t>B</a:t>
                      </a:r>
                      <a:r>
                        <a:rPr lang="en-CA" sz="1600" dirty="0">
                          <a:latin typeface="Calibri" panose="020F0502020204030204" pitchFamily="34" charset="0"/>
                          <a:cs typeface="Calibri" panose="020F0502020204030204" pitchFamily="34" charset="0"/>
                        </a:rPr>
                        <a:t> anticipates a major repair or urgent building need </a:t>
                      </a:r>
                    </a:p>
                  </a:txBody>
                  <a:tcPr anchor="ctr"/>
                </a:tc>
                <a:extLst>
                  <a:ext uri="{0D108BD9-81ED-4DB2-BD59-A6C34878D82A}">
                    <a16:rowId xmlns:a16="http://schemas.microsoft.com/office/drawing/2014/main" val="966375467"/>
                  </a:ext>
                </a:extLst>
              </a:tr>
              <a:tr h="370840">
                <a:tc>
                  <a:txBody>
                    <a:bodyPr/>
                    <a:lstStyle/>
                    <a:p>
                      <a:pPr algn="l"/>
                      <a:r>
                        <a:rPr lang="en-CA" sz="1600" dirty="0">
                          <a:latin typeface="Calibri" panose="020F0502020204030204" pitchFamily="34" charset="0"/>
                          <a:cs typeface="Calibri" panose="020F0502020204030204" pitchFamily="34" charset="0"/>
                        </a:rPr>
                        <a:t>Ministry and Programs</a:t>
                      </a:r>
                    </a:p>
                  </a:txBody>
                  <a:tcPr anchor="ctr"/>
                </a:tc>
                <a:tc>
                  <a:txBody>
                    <a:bodyPr/>
                    <a:lstStyle/>
                    <a:p>
                      <a:pPr algn="r"/>
                      <a:r>
                        <a:rPr lang="en-CA" sz="1600" dirty="0">
                          <a:latin typeface="Calibri" panose="020F0502020204030204" pitchFamily="34" charset="0"/>
                          <a:cs typeface="Calibri" panose="020F0502020204030204" pitchFamily="34" charset="0"/>
                        </a:rPr>
                        <a:t>$30,000.00</a:t>
                      </a:r>
                    </a:p>
                  </a:txBody>
                  <a:tcPr anchor="ctr"/>
                </a:tc>
                <a:tc>
                  <a:txBody>
                    <a:bodyPr/>
                    <a:lstStyle/>
                    <a:p>
                      <a:pPr algn="r"/>
                      <a:r>
                        <a:rPr lang="en-CA" sz="1600" dirty="0">
                          <a:latin typeface="Calibri" panose="020F0502020204030204" pitchFamily="34" charset="0"/>
                          <a:cs typeface="Calibri" panose="020F0502020204030204" pitchFamily="34" charset="0"/>
                        </a:rPr>
                        <a:t>$25,000.00</a:t>
                      </a:r>
                    </a:p>
                  </a:txBody>
                  <a:tcPr anchor="ctr"/>
                </a:tc>
                <a:tc>
                  <a:txBody>
                    <a:bodyPr/>
                    <a:lstStyle/>
                    <a:p>
                      <a:pPr algn="r"/>
                      <a:r>
                        <a:rPr lang="en-CA" sz="1600">
                          <a:latin typeface="Calibri" panose="020F0502020204030204" pitchFamily="34" charset="0"/>
                          <a:cs typeface="Calibri" panose="020F0502020204030204" pitchFamily="34" charset="0"/>
                        </a:rPr>
                        <a:t>$15,000.00</a:t>
                      </a:r>
                      <a:endParaRPr lang="en-CA" sz="1600" dirty="0">
                        <a:latin typeface="Calibri" panose="020F0502020204030204" pitchFamily="34" charset="0"/>
                        <a:cs typeface="Calibri" panose="020F0502020204030204" pitchFamily="34" charset="0"/>
                      </a:endParaRPr>
                    </a:p>
                  </a:txBody>
                  <a:tcPr anchor="ctr"/>
                </a:tc>
                <a:tc>
                  <a:txBody>
                    <a:bodyPr/>
                    <a:lstStyle/>
                    <a:p>
                      <a:pPr algn="r"/>
                      <a:r>
                        <a:rPr lang="en-CA" sz="1600" dirty="0">
                          <a:latin typeface="Calibri" panose="020F0502020204030204" pitchFamily="34" charset="0"/>
                          <a:cs typeface="Calibri" panose="020F0502020204030204" pitchFamily="34" charset="0"/>
                        </a:rPr>
                        <a:t>$35,000.00</a:t>
                      </a:r>
                    </a:p>
                  </a:txBody>
                  <a:tcPr anchor="ctr"/>
                </a:tc>
                <a:tc>
                  <a:txBody>
                    <a:bodyPr/>
                    <a:lstStyle/>
                    <a:p>
                      <a:pPr algn="l"/>
                      <a:r>
                        <a:rPr lang="en-CA" sz="1600" dirty="0">
                          <a:latin typeface="Calibri" panose="020F0502020204030204" pitchFamily="34" charset="0"/>
                          <a:cs typeface="Calibri" panose="020F0502020204030204" pitchFamily="34" charset="0"/>
                        </a:rPr>
                        <a:t>In </a:t>
                      </a:r>
                      <a:r>
                        <a:rPr lang="en-CA" sz="1600" b="1" dirty="0">
                          <a:latin typeface="Calibri" panose="020F0502020204030204" pitchFamily="34" charset="0"/>
                          <a:cs typeface="Calibri" panose="020F0502020204030204" pitchFamily="34" charset="0"/>
                        </a:rPr>
                        <a:t>A</a:t>
                      </a:r>
                      <a:r>
                        <a:rPr lang="en-CA" sz="1600" dirty="0">
                          <a:latin typeface="Calibri" panose="020F0502020204030204" pitchFamily="34" charset="0"/>
                          <a:cs typeface="Calibri" panose="020F0502020204030204" pitchFamily="34" charset="0"/>
                        </a:rPr>
                        <a:t>, you decide, based on other factors, to forgo some programs - perhaps vacation Bible school or a meal ministry. </a:t>
                      </a:r>
                    </a:p>
                    <a:p>
                      <a:pPr algn="l"/>
                      <a:r>
                        <a:rPr lang="en-CA" sz="1600" dirty="0">
                          <a:latin typeface="Calibri" panose="020F0502020204030204" pitchFamily="34" charset="0"/>
                          <a:cs typeface="Calibri" panose="020F0502020204030204" pitchFamily="34" charset="0"/>
                        </a:rPr>
                        <a:t>In scenario </a:t>
                      </a:r>
                      <a:r>
                        <a:rPr lang="en-CA" sz="1600" b="1" dirty="0">
                          <a:latin typeface="Calibri" panose="020F0502020204030204" pitchFamily="34" charset="0"/>
                          <a:cs typeface="Calibri" panose="020F0502020204030204" pitchFamily="34" charset="0"/>
                        </a:rPr>
                        <a:t>B</a:t>
                      </a:r>
                      <a:r>
                        <a:rPr lang="en-CA" sz="1600" dirty="0">
                          <a:latin typeface="Calibri" panose="020F0502020204030204" pitchFamily="34" charset="0"/>
                          <a:cs typeface="Calibri" panose="020F0502020204030204" pitchFamily="34" charset="0"/>
                        </a:rPr>
                        <a:t>, new ideas emerge for ministry and outreach, but have unbudgeted start up costs.</a:t>
                      </a:r>
                    </a:p>
                  </a:txBody>
                  <a:tcPr anchor="ctr"/>
                </a:tc>
                <a:extLst>
                  <a:ext uri="{0D108BD9-81ED-4DB2-BD59-A6C34878D82A}">
                    <a16:rowId xmlns:a16="http://schemas.microsoft.com/office/drawing/2014/main" val="3583857547"/>
                  </a:ext>
                </a:extLst>
              </a:tr>
              <a:tr h="370840">
                <a:tc>
                  <a:txBody>
                    <a:bodyPr/>
                    <a:lstStyle/>
                    <a:p>
                      <a:pPr algn="l"/>
                      <a:r>
                        <a:rPr lang="en-CA" sz="1600" dirty="0">
                          <a:latin typeface="Calibri" panose="020F0502020204030204" pitchFamily="34" charset="0"/>
                          <a:cs typeface="Calibri" panose="020F0502020204030204" pitchFamily="34" charset="0"/>
                        </a:rPr>
                        <a:t>Total</a:t>
                      </a:r>
                    </a:p>
                  </a:txBody>
                  <a:tcPr anchor="ctr"/>
                </a:tc>
                <a:tc>
                  <a:txBody>
                    <a:bodyPr/>
                    <a:lstStyle/>
                    <a:p>
                      <a:pPr algn="r"/>
                      <a:r>
                        <a:rPr lang="en-CA" sz="1600" dirty="0">
                          <a:latin typeface="Calibri" panose="020F0502020204030204" pitchFamily="34" charset="0"/>
                          <a:cs typeface="Calibri" panose="020F0502020204030204" pitchFamily="34" charset="0"/>
                        </a:rPr>
                        <a:t>$170,000.00</a:t>
                      </a:r>
                    </a:p>
                  </a:txBody>
                  <a:tcPr anchor="ctr"/>
                </a:tc>
                <a:tc>
                  <a:txBody>
                    <a:bodyPr/>
                    <a:lstStyle/>
                    <a:p>
                      <a:pPr algn="r"/>
                      <a:r>
                        <a:rPr lang="en-CA" sz="1600" dirty="0">
                          <a:latin typeface="Calibri" panose="020F0502020204030204" pitchFamily="34" charset="0"/>
                          <a:cs typeface="Calibri" panose="020F0502020204030204" pitchFamily="34" charset="0"/>
                        </a:rPr>
                        <a:t>$200,000.00</a:t>
                      </a:r>
                    </a:p>
                  </a:txBody>
                  <a:tcPr anchor="ctr"/>
                </a:tc>
                <a:tc>
                  <a:txBody>
                    <a:bodyPr/>
                    <a:lstStyle/>
                    <a:p>
                      <a:pPr algn="r"/>
                      <a:r>
                        <a:rPr lang="en-CA" sz="1600" dirty="0">
                          <a:latin typeface="Calibri" panose="020F0502020204030204" pitchFamily="34" charset="0"/>
                          <a:cs typeface="Calibri" panose="020F0502020204030204" pitchFamily="34" charset="0"/>
                        </a:rPr>
                        <a:t>$148,000.00</a:t>
                      </a:r>
                    </a:p>
                  </a:txBody>
                  <a:tcPr anchor="ctr"/>
                </a:tc>
                <a:tc>
                  <a:txBody>
                    <a:bodyPr/>
                    <a:lstStyle/>
                    <a:p>
                      <a:pPr algn="r"/>
                      <a:r>
                        <a:rPr lang="en-CA" sz="1600" dirty="0">
                          <a:latin typeface="Calibri" panose="020F0502020204030204" pitchFamily="34" charset="0"/>
                          <a:cs typeface="Calibri" panose="020F0502020204030204" pitchFamily="34" charset="0"/>
                        </a:rPr>
                        <a:t>$230,000.00</a:t>
                      </a:r>
                    </a:p>
                  </a:txBody>
                  <a:tcPr anchor="ctr"/>
                </a:tc>
                <a:tc>
                  <a:txBody>
                    <a:bodyPr/>
                    <a:lstStyle/>
                    <a:p>
                      <a:pPr algn="l"/>
                      <a:endParaRPr lang="en-CA" sz="16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346521565"/>
                  </a:ext>
                </a:extLst>
              </a:tr>
            </a:tbl>
          </a:graphicData>
        </a:graphic>
      </p:graphicFrame>
    </p:spTree>
    <p:extLst>
      <p:ext uri="{BB962C8B-B14F-4D97-AF65-F5344CB8AC3E}">
        <p14:creationId xmlns:p14="http://schemas.microsoft.com/office/powerpoint/2010/main" val="2941085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AF205-BDF7-FF3B-3394-27BEE0F3C1A4}"/>
              </a:ext>
            </a:extLst>
          </p:cNvPr>
          <p:cNvSpPr>
            <a:spLocks noGrp="1"/>
          </p:cNvSpPr>
          <p:nvPr>
            <p:ph type="title"/>
          </p:nvPr>
        </p:nvSpPr>
        <p:spPr>
          <a:xfrm>
            <a:off x="643467" y="321735"/>
            <a:ext cx="10905066" cy="780210"/>
          </a:xfrm>
        </p:spPr>
        <p:txBody>
          <a:bodyPr>
            <a:normAutofit/>
          </a:bodyPr>
          <a:lstStyle/>
          <a:p>
            <a:pPr algn="ctr"/>
            <a:r>
              <a:rPr lang="en-CA" sz="3600"/>
              <a:t>Agenda</a:t>
            </a:r>
          </a:p>
        </p:txBody>
      </p:sp>
      <p:sp>
        <p:nvSpPr>
          <p:cNvPr id="3" name="Content Placeholder 2">
            <a:extLst>
              <a:ext uri="{FF2B5EF4-FFF2-40B4-BE49-F238E27FC236}">
                <a16:creationId xmlns:a16="http://schemas.microsoft.com/office/drawing/2014/main" id="{766160A5-A2F8-D1AA-71C1-7AD132CF1E06}"/>
              </a:ext>
            </a:extLst>
          </p:cNvPr>
          <p:cNvSpPr>
            <a:spLocks noGrp="1"/>
          </p:cNvSpPr>
          <p:nvPr>
            <p:ph idx="1"/>
          </p:nvPr>
        </p:nvSpPr>
        <p:spPr>
          <a:xfrm>
            <a:off x="643467" y="1101945"/>
            <a:ext cx="10905066" cy="5075018"/>
          </a:xfrm>
        </p:spPr>
        <p:txBody>
          <a:bodyPr>
            <a:noAutofit/>
          </a:bodyPr>
          <a:lstStyle/>
          <a:p>
            <a:pPr algn="l" rtl="0" fontAlgn="base">
              <a:buFont typeface="+mj-lt"/>
              <a:buAutoNum type="arabicPeriod"/>
            </a:pPr>
            <a:r>
              <a:rPr lang="en-CA" sz="2400" b="0" i="0">
                <a:solidFill>
                  <a:srgbClr val="000000"/>
                </a:solidFill>
                <a:effectLst/>
                <a:latin typeface="Calibri" panose="020F0502020204030204" pitchFamily="34" charset="0"/>
              </a:rPr>
              <a:t> Welcome – Lynne</a:t>
            </a:r>
          </a:p>
          <a:p>
            <a:pPr algn="l" rtl="0" fontAlgn="base">
              <a:buFont typeface="+mj-lt"/>
              <a:buAutoNum type="arabicPeriod" startAt="2"/>
            </a:pPr>
            <a:r>
              <a:rPr lang="en-CA" sz="2400" b="0" i="0">
                <a:solidFill>
                  <a:srgbClr val="000000"/>
                </a:solidFill>
                <a:effectLst/>
                <a:latin typeface="Calibri" panose="020F0502020204030204" pitchFamily="34" charset="0"/>
              </a:rPr>
              <a:t> Territorial Acknowledgement - John </a:t>
            </a:r>
          </a:p>
          <a:p>
            <a:pPr algn="l" rtl="0" fontAlgn="base">
              <a:buFont typeface="+mj-lt"/>
              <a:buAutoNum type="arabicPeriod" startAt="3"/>
            </a:pPr>
            <a:r>
              <a:rPr lang="en-CA" sz="2400" b="0" i="0">
                <a:solidFill>
                  <a:srgbClr val="000000"/>
                </a:solidFill>
                <a:effectLst/>
                <a:latin typeface="Calibri" panose="020F0502020204030204" pitchFamily="34" charset="0"/>
              </a:rPr>
              <a:t> Anxiety - Lynne </a:t>
            </a:r>
          </a:p>
          <a:p>
            <a:pPr algn="l" rtl="0" fontAlgn="base">
              <a:buFont typeface="+mj-lt"/>
              <a:buAutoNum type="arabicPeriod" startAt="4"/>
            </a:pPr>
            <a:r>
              <a:rPr lang="en-CA" sz="2400" b="0" i="0">
                <a:solidFill>
                  <a:srgbClr val="000000"/>
                </a:solidFill>
                <a:effectLst/>
                <a:latin typeface="Calibri" panose="020F0502020204030204" pitchFamily="34" charset="0"/>
              </a:rPr>
              <a:t> </a:t>
            </a:r>
            <a:r>
              <a:rPr lang="en-CA" sz="2400" b="0" i="0" err="1">
                <a:solidFill>
                  <a:srgbClr val="000000"/>
                </a:solidFill>
                <a:effectLst/>
                <a:latin typeface="Calibri" panose="020F0502020204030204" pitchFamily="34" charset="0"/>
              </a:rPr>
              <a:t>Cof</a:t>
            </a:r>
            <a:r>
              <a:rPr lang="en-CA" sz="2400" b="0" i="0">
                <a:solidFill>
                  <a:srgbClr val="000000"/>
                </a:solidFill>
                <a:effectLst/>
                <a:latin typeface="Calibri" panose="020F0502020204030204" pitchFamily="34" charset="0"/>
              </a:rPr>
              <a:t> Profile - Lynne </a:t>
            </a:r>
          </a:p>
          <a:p>
            <a:pPr algn="l" rtl="0" fontAlgn="base">
              <a:buFont typeface="+mj-lt"/>
              <a:buAutoNum type="arabicPeriod" startAt="5"/>
            </a:pPr>
            <a:r>
              <a:rPr lang="en-CA" sz="2400" b="0" i="0">
                <a:solidFill>
                  <a:srgbClr val="000000"/>
                </a:solidFill>
                <a:effectLst/>
                <a:latin typeface="Calibri" panose="020F0502020204030204" pitchFamily="34" charset="0"/>
              </a:rPr>
              <a:t> Stewardship – Brenna </a:t>
            </a:r>
          </a:p>
          <a:p>
            <a:pPr algn="l" rtl="0" fontAlgn="base">
              <a:buFont typeface="+mj-lt"/>
              <a:buAutoNum type="arabicPeriod" startAt="6"/>
            </a:pPr>
            <a:r>
              <a:rPr lang="en-CA" sz="2400" b="0" i="0">
                <a:solidFill>
                  <a:srgbClr val="000000"/>
                </a:solidFill>
                <a:effectLst/>
                <a:latin typeface="Calibri" panose="020F0502020204030204" pitchFamily="34" charset="0"/>
              </a:rPr>
              <a:t> Staffing – Micol </a:t>
            </a:r>
          </a:p>
          <a:p>
            <a:pPr algn="l" rtl="0" fontAlgn="base">
              <a:buFont typeface="+mj-lt"/>
              <a:buAutoNum type="arabicPeriod" startAt="6"/>
            </a:pPr>
            <a:r>
              <a:rPr lang="en-CA" sz="2400">
                <a:solidFill>
                  <a:srgbClr val="000000"/>
                </a:solidFill>
                <a:latin typeface="Calibri" panose="020F0502020204030204" pitchFamily="34" charset="0"/>
              </a:rPr>
              <a:t> Shop Around/Buying United - Micol</a:t>
            </a:r>
            <a:endParaRPr lang="en-CA" sz="2400" b="0" i="0">
              <a:solidFill>
                <a:srgbClr val="000000"/>
              </a:solidFill>
              <a:effectLst/>
              <a:latin typeface="Calibri" panose="020F0502020204030204" pitchFamily="34" charset="0"/>
            </a:endParaRPr>
          </a:p>
          <a:p>
            <a:pPr algn="l" rtl="0" fontAlgn="base">
              <a:buFont typeface="+mj-lt"/>
              <a:buAutoNum type="arabicPeriod" startAt="7"/>
            </a:pPr>
            <a:r>
              <a:rPr lang="en-CA" sz="2400" b="0" i="0">
                <a:solidFill>
                  <a:srgbClr val="000000"/>
                </a:solidFill>
                <a:effectLst/>
                <a:latin typeface="Calibri" panose="020F0502020204030204" pitchFamily="34" charset="0"/>
              </a:rPr>
              <a:t> Restricted Funds – John </a:t>
            </a:r>
          </a:p>
          <a:p>
            <a:pPr algn="l" rtl="0" fontAlgn="base">
              <a:buFont typeface="+mj-lt"/>
              <a:buAutoNum type="arabicPeriod" startAt="8"/>
            </a:pPr>
            <a:r>
              <a:rPr lang="en-CA" sz="2400" b="0" i="0">
                <a:solidFill>
                  <a:srgbClr val="000000"/>
                </a:solidFill>
                <a:effectLst/>
                <a:latin typeface="Calibri" panose="020F0502020204030204" pitchFamily="34" charset="0"/>
              </a:rPr>
              <a:t> Collaborative Ministry - John </a:t>
            </a:r>
          </a:p>
          <a:p>
            <a:pPr algn="l" rtl="0" fontAlgn="base">
              <a:buFont typeface="+mj-lt"/>
              <a:buAutoNum type="arabicPeriod" startAt="9"/>
            </a:pPr>
            <a:r>
              <a:rPr lang="en-CA" sz="2400" b="0" i="0">
                <a:solidFill>
                  <a:srgbClr val="000000"/>
                </a:solidFill>
                <a:effectLst/>
                <a:latin typeface="Calibri" panose="020F0502020204030204" pitchFamily="34" charset="0"/>
              </a:rPr>
              <a:t> Treasurer Webinars – John </a:t>
            </a:r>
          </a:p>
          <a:p>
            <a:pPr algn="l" rtl="0" fontAlgn="base">
              <a:buFont typeface="+mj-lt"/>
              <a:buAutoNum type="arabicPeriod" startAt="10"/>
            </a:pPr>
            <a:r>
              <a:rPr lang="en-CA" sz="2400" b="0" i="0">
                <a:solidFill>
                  <a:srgbClr val="000000"/>
                </a:solidFill>
                <a:effectLst/>
                <a:latin typeface="Calibri" panose="020F0502020204030204" pitchFamily="34" charset="0"/>
              </a:rPr>
              <a:t> Long Term Options Property Redevelopment and Rental Income – Lynne </a:t>
            </a:r>
          </a:p>
          <a:p>
            <a:pPr algn="l" rtl="0" fontAlgn="base">
              <a:buFont typeface="+mj-lt"/>
              <a:buAutoNum type="arabicPeriod" startAt="11"/>
            </a:pPr>
            <a:r>
              <a:rPr lang="en-CA" sz="2400" b="0" i="0">
                <a:solidFill>
                  <a:srgbClr val="000000"/>
                </a:solidFill>
                <a:effectLst/>
                <a:latin typeface="Calibri" panose="020F0502020204030204" pitchFamily="34" charset="0"/>
              </a:rPr>
              <a:t> Question Period </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60640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1ECD7-FED7-47A9-B7C2-A9B6719CA1CE}"/>
              </a:ext>
            </a:extLst>
          </p:cNvPr>
          <p:cNvSpPr>
            <a:spLocks noGrp="1"/>
          </p:cNvSpPr>
          <p:nvPr>
            <p:ph type="title"/>
          </p:nvPr>
        </p:nvSpPr>
        <p:spPr/>
        <p:txBody>
          <a:bodyPr/>
          <a:lstStyle/>
          <a:p>
            <a:r>
              <a:rPr lang="en-US" dirty="0"/>
              <a:t>More Info</a:t>
            </a:r>
          </a:p>
        </p:txBody>
      </p:sp>
      <p:sp>
        <p:nvSpPr>
          <p:cNvPr id="3" name="Content Placeholder 2">
            <a:extLst>
              <a:ext uri="{FF2B5EF4-FFF2-40B4-BE49-F238E27FC236}">
                <a16:creationId xmlns:a16="http://schemas.microsoft.com/office/drawing/2014/main" id="{A6383489-7155-4012-AF19-716A051514BD}"/>
              </a:ext>
            </a:extLst>
          </p:cNvPr>
          <p:cNvSpPr>
            <a:spLocks noGrp="1"/>
          </p:cNvSpPr>
          <p:nvPr>
            <p:ph idx="1"/>
          </p:nvPr>
        </p:nvSpPr>
        <p:spPr/>
        <p:txBody>
          <a:bodyPr>
            <a:normAutofit/>
          </a:bodyPr>
          <a:lstStyle/>
          <a:p>
            <a:pPr marL="0" indent="0">
              <a:buNone/>
            </a:pPr>
            <a:r>
              <a:rPr lang="en-US" sz="3200" dirty="0">
                <a:solidFill>
                  <a:schemeClr val="accent4"/>
                </a:solidFill>
              </a:rPr>
              <a:t>Propelnonprofits.org</a:t>
            </a:r>
          </a:p>
          <a:p>
            <a:pPr marL="0" indent="0">
              <a:buNone/>
            </a:pPr>
            <a:endParaRPr lang="en-US" sz="3200" dirty="0"/>
          </a:p>
          <a:p>
            <a:pPr marL="0" indent="0">
              <a:buNone/>
            </a:pPr>
            <a:r>
              <a:rPr lang="en-US" sz="3200" dirty="0"/>
              <a:t>Search: “Scenario Planning”</a:t>
            </a:r>
          </a:p>
          <a:p>
            <a:pPr marL="0" indent="0">
              <a:buNone/>
            </a:pPr>
            <a:endParaRPr lang="en-US" sz="3200" dirty="0"/>
          </a:p>
          <a:p>
            <a:pPr marL="0" indent="0">
              <a:buNone/>
            </a:pPr>
            <a:r>
              <a:rPr lang="en-US" sz="3200" dirty="0"/>
              <a:t>There are templates, a webinar, and more info. </a:t>
            </a:r>
          </a:p>
        </p:txBody>
      </p:sp>
    </p:spTree>
    <p:extLst>
      <p:ext uri="{BB962C8B-B14F-4D97-AF65-F5344CB8AC3E}">
        <p14:creationId xmlns:p14="http://schemas.microsoft.com/office/powerpoint/2010/main" val="2018189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B6D32-4512-4614-90F2-759681084A26}"/>
              </a:ext>
            </a:extLst>
          </p:cNvPr>
          <p:cNvSpPr>
            <a:spLocks noGrp="1"/>
          </p:cNvSpPr>
          <p:nvPr>
            <p:ph type="title"/>
          </p:nvPr>
        </p:nvSpPr>
        <p:spPr/>
        <p:txBody>
          <a:bodyPr/>
          <a:lstStyle/>
          <a:p>
            <a:r>
              <a:rPr lang="en-US" dirty="0"/>
              <a:t>Online Giving: Make it Easy and Instant</a:t>
            </a:r>
          </a:p>
        </p:txBody>
      </p:sp>
      <p:sp>
        <p:nvSpPr>
          <p:cNvPr id="3" name="Content Placeholder 2">
            <a:extLst>
              <a:ext uri="{FF2B5EF4-FFF2-40B4-BE49-F238E27FC236}">
                <a16:creationId xmlns:a16="http://schemas.microsoft.com/office/drawing/2014/main" id="{4DBE805E-F323-40C7-ADDF-884ED6768146}"/>
              </a:ext>
            </a:extLst>
          </p:cNvPr>
          <p:cNvSpPr>
            <a:spLocks noGrp="1"/>
          </p:cNvSpPr>
          <p:nvPr>
            <p:ph idx="1"/>
          </p:nvPr>
        </p:nvSpPr>
        <p:spPr>
          <a:xfrm>
            <a:off x="342901" y="1457324"/>
            <a:ext cx="11439524" cy="5153025"/>
          </a:xfrm>
        </p:spPr>
        <p:txBody>
          <a:bodyPr>
            <a:normAutofit fontScale="92500"/>
          </a:bodyPr>
          <a:lstStyle/>
          <a:p>
            <a:r>
              <a:rPr lang="en-US" sz="2400" b="1" dirty="0" err="1"/>
              <a:t>Etransfer</a:t>
            </a:r>
            <a:r>
              <a:rPr lang="en-US" sz="2400" dirty="0"/>
              <a:t>: If it’s not already set up with your bank, make it happen! Prominently display the appropriate email in bulletins, newsletters, social media posts, YouTube video descriptions, worship slides, etc. Encourage people to set up automatic transfers from their bank.</a:t>
            </a:r>
          </a:p>
          <a:p>
            <a:pPr marL="0" indent="0">
              <a:buNone/>
            </a:pPr>
            <a:endParaRPr lang="en-US" sz="2400" dirty="0"/>
          </a:p>
          <a:p>
            <a:r>
              <a:rPr lang="en-US" sz="2400" b="1" dirty="0"/>
              <a:t>Canada Helps: </a:t>
            </a:r>
            <a:r>
              <a:rPr lang="en-US" sz="2400" dirty="0"/>
              <a:t>Set up an account with CH and incorporate the link everywhere. Canadahelps.org</a:t>
            </a:r>
          </a:p>
          <a:p>
            <a:pPr marL="0" indent="0">
              <a:buNone/>
            </a:pPr>
            <a:endParaRPr lang="en-US" sz="2400" dirty="0"/>
          </a:p>
          <a:p>
            <a:r>
              <a:rPr lang="en-US" sz="2400" b="1" dirty="0"/>
              <a:t>Case for Support: </a:t>
            </a:r>
            <a:r>
              <a:rPr lang="en-US" sz="2400" dirty="0"/>
              <a:t>On your “Donate” or “Give” page, tell people where their gift goes. Come up with a one-liner to include in all publications and verbal announcements: “Your offering supports our ministries of education, justice work, and hospitality. Thank You.” Or “Because of your gift, we can feed the hungry, bring hope to those who grieve, and welcome </a:t>
            </a:r>
            <a:r>
              <a:rPr lang="en-US" sz="2400" dirty="0" err="1"/>
              <a:t>neighbours</a:t>
            </a:r>
            <a:r>
              <a:rPr lang="en-US" sz="2400" dirty="0"/>
              <a:t> into our building.”</a:t>
            </a:r>
          </a:p>
          <a:p>
            <a:r>
              <a:rPr lang="en-US" sz="2400" b="1" dirty="0"/>
              <a:t>Promote PAR: </a:t>
            </a:r>
            <a:r>
              <a:rPr lang="en-US" sz="2400" dirty="0"/>
              <a:t>This is the best way to ensure predictable income month to month. </a:t>
            </a:r>
            <a:endParaRPr lang="en-US" sz="2400" b="1" dirty="0"/>
          </a:p>
          <a:p>
            <a:endParaRPr lang="en-US" b="1" dirty="0"/>
          </a:p>
        </p:txBody>
      </p:sp>
    </p:spTree>
    <p:extLst>
      <p:ext uri="{BB962C8B-B14F-4D97-AF65-F5344CB8AC3E}">
        <p14:creationId xmlns:p14="http://schemas.microsoft.com/office/powerpoint/2010/main" val="1348539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7F6C7-16A7-4C67-980F-EFCE6A86A713}"/>
              </a:ext>
            </a:extLst>
          </p:cNvPr>
          <p:cNvSpPr>
            <a:spLocks noGrp="1"/>
          </p:cNvSpPr>
          <p:nvPr>
            <p:ph type="title"/>
          </p:nvPr>
        </p:nvSpPr>
        <p:spPr/>
        <p:txBody>
          <a:bodyPr/>
          <a:lstStyle/>
          <a:p>
            <a:r>
              <a:rPr lang="en-US" dirty="0"/>
              <a:t>Grants and Resources</a:t>
            </a:r>
          </a:p>
        </p:txBody>
      </p:sp>
      <p:sp>
        <p:nvSpPr>
          <p:cNvPr id="3" name="Content Placeholder 2">
            <a:extLst>
              <a:ext uri="{FF2B5EF4-FFF2-40B4-BE49-F238E27FC236}">
                <a16:creationId xmlns:a16="http://schemas.microsoft.com/office/drawing/2014/main" id="{A34829B7-451A-45CC-94B0-CEA6F69455C0}"/>
              </a:ext>
            </a:extLst>
          </p:cNvPr>
          <p:cNvSpPr>
            <a:spLocks noGrp="1"/>
          </p:cNvSpPr>
          <p:nvPr>
            <p:ph idx="1"/>
          </p:nvPr>
        </p:nvSpPr>
        <p:spPr>
          <a:xfrm>
            <a:off x="838200" y="1492250"/>
            <a:ext cx="10515600" cy="5118100"/>
          </a:xfrm>
        </p:spPr>
        <p:txBody>
          <a:bodyPr>
            <a:normAutofit/>
          </a:bodyPr>
          <a:lstStyle/>
          <a:p>
            <a:r>
              <a:rPr lang="en-US" sz="2400" b="1" dirty="0"/>
              <a:t>Mission Support Grants</a:t>
            </a:r>
            <a:r>
              <a:rPr lang="en-US" sz="2400" dirty="0"/>
              <a:t>: Through your Region, you can apply twice a year. These support specific ministries, outreach initiatives, etc. (find under “Resources” on your Region website)</a:t>
            </a:r>
          </a:p>
          <a:p>
            <a:pPr marL="0" indent="0">
              <a:buNone/>
            </a:pPr>
            <a:endParaRPr lang="en-US" sz="2400" dirty="0"/>
          </a:p>
          <a:p>
            <a:r>
              <a:rPr lang="en-US" sz="2400" b="1" dirty="0"/>
              <a:t>Grants from various Extension Councils</a:t>
            </a:r>
            <a:r>
              <a:rPr lang="en-US" sz="2400" dirty="0"/>
              <a:t>: Check your Region website – many help with capital expenses   </a:t>
            </a:r>
          </a:p>
          <a:p>
            <a:pPr marL="0" indent="0">
              <a:buNone/>
            </a:pPr>
            <a:r>
              <a:rPr lang="en-US" sz="2400" dirty="0"/>
              <a:t>   On home page, Resources drop down, click on Financial Support</a:t>
            </a:r>
          </a:p>
          <a:p>
            <a:pPr marL="0" indent="0">
              <a:buNone/>
            </a:pPr>
            <a:endParaRPr lang="en-US" sz="2400" dirty="0"/>
          </a:p>
          <a:p>
            <a:r>
              <a:rPr lang="en-US" sz="2400" b="1" dirty="0"/>
              <a:t>United Church of Canada Foundation: </a:t>
            </a:r>
            <a:r>
              <a:rPr lang="en-US" sz="2400" dirty="0"/>
              <a:t>unitedchurchfoundation.ca Lots of different opportunities, including new debt relief grant for thriving </a:t>
            </a:r>
            <a:r>
              <a:rPr lang="en-US" sz="2400" dirty="0" err="1"/>
              <a:t>CoF</a:t>
            </a:r>
            <a:r>
              <a:rPr lang="en-US" sz="2400" dirty="0"/>
              <a:t>.</a:t>
            </a:r>
          </a:p>
          <a:p>
            <a:pPr marL="0" indent="0">
              <a:buNone/>
            </a:pPr>
            <a:r>
              <a:rPr lang="en-US" sz="2400" dirty="0"/>
              <a:t>   https://www.unitedchurchfoundation.ca/grants/</a:t>
            </a:r>
          </a:p>
        </p:txBody>
      </p:sp>
    </p:spTree>
    <p:extLst>
      <p:ext uri="{BB962C8B-B14F-4D97-AF65-F5344CB8AC3E}">
        <p14:creationId xmlns:p14="http://schemas.microsoft.com/office/powerpoint/2010/main" val="2270542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07AC19-109C-4A18-BCE0-B8831285AEE2}"/>
              </a:ext>
            </a:extLst>
          </p:cNvPr>
          <p:cNvSpPr txBox="1"/>
          <p:nvPr/>
        </p:nvSpPr>
        <p:spPr>
          <a:xfrm>
            <a:off x="809625" y="1447800"/>
            <a:ext cx="10896600"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 Next LT Pro"/>
                <a:ea typeface="+mn-ea"/>
                <a:cs typeface="+mn-cs"/>
              </a:rPr>
              <a:t>Local Community Grants: </a:t>
            </a:r>
            <a:r>
              <a:rPr kumimoji="0" lang="en-US" sz="2400" b="0" i="0" u="none" strike="noStrike" kern="1200" cap="none" spc="0" normalizeH="0" baseline="0" noProof="0" dirty="0">
                <a:ln>
                  <a:noFill/>
                </a:ln>
                <a:solidFill>
                  <a:prstClr val="black"/>
                </a:solidFill>
                <a:effectLst/>
                <a:uLnTx/>
                <a:uFillTx/>
                <a:latin typeface="Avenir Next LT Pro"/>
                <a:ea typeface="+mn-ea"/>
                <a:cs typeface="+mn-cs"/>
              </a:rPr>
              <a:t>Check with your municipality. Trillium is also a place to look. Many grants wouldn’t support expressly religious activities like tech for worship, but would support programs open to the community like a meal program or fitness class.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 Next LT Pro"/>
                <a:ea typeface="+mn-ea"/>
                <a:cs typeface="+mn-cs"/>
              </a:rPr>
              <a:t>Faithful Footprints: </a:t>
            </a:r>
            <a:r>
              <a:rPr kumimoji="0" lang="en-US" sz="2400" b="0" i="0" u="none" strike="noStrike" kern="1200" cap="none" spc="0" normalizeH="0" baseline="0" noProof="0" dirty="0" err="1">
                <a:ln>
                  <a:noFill/>
                </a:ln>
                <a:solidFill>
                  <a:prstClr val="black"/>
                </a:solidFill>
                <a:effectLst/>
                <a:uLnTx/>
                <a:uFillTx/>
                <a:latin typeface="Avenir Next LT Pro"/>
                <a:ea typeface="+mn-ea"/>
                <a:cs typeface="+mn-cs"/>
              </a:rPr>
              <a:t>UCCan</a:t>
            </a:r>
            <a:r>
              <a:rPr kumimoji="0" lang="en-US" sz="2400" b="0" i="0" u="none" strike="noStrike" kern="1200" cap="none" spc="0" normalizeH="0" baseline="0" noProof="0" dirty="0">
                <a:ln>
                  <a:noFill/>
                </a:ln>
                <a:solidFill>
                  <a:prstClr val="black"/>
                </a:solidFill>
                <a:effectLst/>
                <a:uLnTx/>
                <a:uFillTx/>
                <a:latin typeface="Avenir Next LT Pro"/>
                <a:ea typeface="+mn-ea"/>
                <a:cs typeface="+mn-cs"/>
              </a:rPr>
              <a:t> initiative, grants to make your building more energy efficient.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venir Next LT Pro"/>
                <a:ea typeface="+mn-ea"/>
                <a:cs typeface="+mn-cs"/>
              </a:rPr>
              <a:t>https://www.faithfulfootprints.org/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 Next LT Pro"/>
                <a:ea typeface="+mn-ea"/>
                <a:cs typeface="+mn-cs"/>
              </a:rPr>
              <a:t>Greening Sacred Spaces: </a:t>
            </a:r>
            <a:r>
              <a:rPr kumimoji="0" lang="en-US" sz="2400" b="0" i="0" u="none" strike="noStrike" kern="1200" cap="none" spc="0" normalizeH="0" baseline="0" noProof="0" dirty="0">
                <a:ln>
                  <a:noFill/>
                </a:ln>
                <a:solidFill>
                  <a:prstClr val="black"/>
                </a:solidFill>
                <a:effectLst/>
                <a:uLnTx/>
                <a:uFillTx/>
                <a:latin typeface="Avenir Next LT Pro"/>
                <a:ea typeface="+mn-ea"/>
                <a:cs typeface="+mn-cs"/>
              </a:rPr>
              <a:t>Tools and ideas to make your building more “green”, energy efficient (often money saving in the long term.)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venir Next LT Pro"/>
                <a:ea typeface="+mn-ea"/>
                <a:cs typeface="+mn-cs"/>
              </a:rPr>
              <a:t>https://www.faithcommongood.org/greening_sacred_spaces</a:t>
            </a:r>
          </a:p>
        </p:txBody>
      </p:sp>
    </p:spTree>
    <p:extLst>
      <p:ext uri="{BB962C8B-B14F-4D97-AF65-F5344CB8AC3E}">
        <p14:creationId xmlns:p14="http://schemas.microsoft.com/office/powerpoint/2010/main" val="3526833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427B7-ABAC-4732-80FD-39868C15C650}"/>
              </a:ext>
            </a:extLst>
          </p:cNvPr>
          <p:cNvSpPr>
            <a:spLocks noGrp="1"/>
          </p:cNvSpPr>
          <p:nvPr>
            <p:ph type="title"/>
          </p:nvPr>
        </p:nvSpPr>
        <p:spPr/>
        <p:txBody>
          <a:bodyPr/>
          <a:lstStyle/>
          <a:p>
            <a:r>
              <a:rPr lang="en-US" dirty="0"/>
              <a:t>Get Quotes on Services</a:t>
            </a:r>
          </a:p>
        </p:txBody>
      </p:sp>
      <p:sp>
        <p:nvSpPr>
          <p:cNvPr id="8" name="Content Placeholder 7">
            <a:extLst>
              <a:ext uri="{FF2B5EF4-FFF2-40B4-BE49-F238E27FC236}">
                <a16:creationId xmlns:a16="http://schemas.microsoft.com/office/drawing/2014/main" id="{8F49DA49-96A4-4FDA-A285-B9AE9CA37924}"/>
              </a:ext>
            </a:extLst>
          </p:cNvPr>
          <p:cNvSpPr>
            <a:spLocks noGrp="1"/>
          </p:cNvSpPr>
          <p:nvPr>
            <p:ph idx="1"/>
          </p:nvPr>
        </p:nvSpPr>
        <p:spPr>
          <a:xfrm>
            <a:off x="838200" y="1825625"/>
            <a:ext cx="5857875" cy="3859742"/>
          </a:xfrm>
        </p:spPr>
        <p:txBody>
          <a:bodyPr/>
          <a:lstStyle/>
          <a:p>
            <a:r>
              <a:rPr lang="en-US" dirty="0"/>
              <a:t>When was the last time your Community of Faith got a new quote on landscaping, cleaning, internet, snow removal, </a:t>
            </a:r>
            <a:r>
              <a:rPr lang="en-US" dirty="0" err="1"/>
              <a:t>etc</a:t>
            </a:r>
            <a:r>
              <a:rPr lang="en-US" dirty="0"/>
              <a:t>? Take some time to shop around and let your current provider know. They may offer you a deal. This is responsible stewardship. </a:t>
            </a:r>
          </a:p>
        </p:txBody>
      </p:sp>
      <p:pic>
        <p:nvPicPr>
          <p:cNvPr id="9" name="Content Placeholder 4">
            <a:extLst>
              <a:ext uri="{FF2B5EF4-FFF2-40B4-BE49-F238E27FC236}">
                <a16:creationId xmlns:a16="http://schemas.microsoft.com/office/drawing/2014/main" id="{877A8F24-0AA9-4220-9EC8-8DE9864FE16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94036" y="3509962"/>
            <a:ext cx="4560481" cy="2982913"/>
          </a:xfrm>
          <a:prstGeom prst="rect">
            <a:avLst/>
          </a:prstGeom>
        </p:spPr>
      </p:pic>
    </p:spTree>
    <p:extLst>
      <p:ext uri="{BB962C8B-B14F-4D97-AF65-F5344CB8AC3E}">
        <p14:creationId xmlns:p14="http://schemas.microsoft.com/office/powerpoint/2010/main" val="1929145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427B7-ABAC-4732-80FD-39868C15C650}"/>
              </a:ext>
            </a:extLst>
          </p:cNvPr>
          <p:cNvSpPr>
            <a:spLocks noGrp="1"/>
          </p:cNvSpPr>
          <p:nvPr>
            <p:ph type="title"/>
          </p:nvPr>
        </p:nvSpPr>
        <p:spPr/>
        <p:txBody>
          <a:bodyPr/>
          <a:lstStyle/>
          <a:p>
            <a:r>
              <a:rPr lang="en-US" dirty="0"/>
              <a:t>Last Threads…</a:t>
            </a:r>
          </a:p>
        </p:txBody>
      </p:sp>
      <p:sp>
        <p:nvSpPr>
          <p:cNvPr id="8" name="Content Placeholder 7">
            <a:extLst>
              <a:ext uri="{FF2B5EF4-FFF2-40B4-BE49-F238E27FC236}">
                <a16:creationId xmlns:a16="http://schemas.microsoft.com/office/drawing/2014/main" id="{8F49DA49-96A4-4FDA-A285-B9AE9CA37924}"/>
              </a:ext>
            </a:extLst>
          </p:cNvPr>
          <p:cNvSpPr>
            <a:spLocks noGrp="1"/>
          </p:cNvSpPr>
          <p:nvPr>
            <p:ph idx="1"/>
          </p:nvPr>
        </p:nvSpPr>
        <p:spPr>
          <a:xfrm>
            <a:off x="838200" y="1358899"/>
            <a:ext cx="7219950" cy="5203825"/>
          </a:xfrm>
        </p:spPr>
        <p:txBody>
          <a:bodyPr>
            <a:normAutofit lnSpcReduction="10000"/>
          </a:bodyPr>
          <a:lstStyle/>
          <a:p>
            <a:r>
              <a:rPr lang="en-US" b="1" dirty="0"/>
              <a:t>Spend money to make money </a:t>
            </a:r>
            <a:r>
              <a:rPr lang="en-US" dirty="0"/>
              <a:t>– Are you in a position to hire a part time communications/social media staff person? Or perhaps someone to coordinate a Sunday School/family program. </a:t>
            </a:r>
          </a:p>
          <a:p>
            <a:r>
              <a:rPr lang="en-US" b="1" dirty="0"/>
              <a:t>Who is your community? Look wider. </a:t>
            </a:r>
            <a:r>
              <a:rPr lang="en-US" dirty="0"/>
              <a:t>Are there other groups that use your building and would support your ministry? Find a way to talk with the individuals who participate and invite them to contribute. Communities of Faith are no longer just those that attend on Sunday mornings. </a:t>
            </a:r>
          </a:p>
        </p:txBody>
      </p:sp>
      <p:pic>
        <p:nvPicPr>
          <p:cNvPr id="9" name="Content Placeholder 4">
            <a:extLst>
              <a:ext uri="{FF2B5EF4-FFF2-40B4-BE49-F238E27FC236}">
                <a16:creationId xmlns:a16="http://schemas.microsoft.com/office/drawing/2014/main" id="{877A8F24-0AA9-4220-9EC8-8DE9864FE16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03019" y="4206179"/>
            <a:ext cx="3874681" cy="2534346"/>
          </a:xfrm>
          <a:prstGeom prst="rect">
            <a:avLst/>
          </a:prstGeom>
        </p:spPr>
      </p:pic>
    </p:spTree>
    <p:extLst>
      <p:ext uri="{BB962C8B-B14F-4D97-AF65-F5344CB8AC3E}">
        <p14:creationId xmlns:p14="http://schemas.microsoft.com/office/powerpoint/2010/main" val="3956187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BF8E49-8A42-46C8-B5C0-FD8B4946A7DD}"/>
              </a:ext>
            </a:extLst>
          </p:cNvPr>
          <p:cNvPicPr>
            <a:picLocks noChangeAspect="1"/>
          </p:cNvPicPr>
          <p:nvPr/>
        </p:nvPicPr>
        <p:blipFill>
          <a:blip r:embed="rId2"/>
          <a:stretch>
            <a:fillRect/>
          </a:stretch>
        </p:blipFill>
        <p:spPr>
          <a:xfrm>
            <a:off x="3164780" y="2109787"/>
            <a:ext cx="5862439" cy="2309813"/>
          </a:xfrm>
          <a:prstGeom prst="rect">
            <a:avLst/>
          </a:prstGeom>
        </p:spPr>
      </p:pic>
      <p:sp>
        <p:nvSpPr>
          <p:cNvPr id="3" name="TextBox 2">
            <a:extLst>
              <a:ext uri="{FF2B5EF4-FFF2-40B4-BE49-F238E27FC236}">
                <a16:creationId xmlns:a16="http://schemas.microsoft.com/office/drawing/2014/main" id="{66263FB5-5DEE-468F-9BAF-2BC49BA0C5AA}"/>
              </a:ext>
            </a:extLst>
          </p:cNvPr>
          <p:cNvSpPr txBox="1"/>
          <p:nvPr/>
        </p:nvSpPr>
        <p:spPr>
          <a:xfrm>
            <a:off x="714375" y="838200"/>
            <a:ext cx="9144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w Cen MT"/>
                <a:ea typeface="+mn-ea"/>
                <a:cs typeface="+mn-cs"/>
              </a:rPr>
              <a:t>There is no “quick fix”, but there is….</a:t>
            </a:r>
          </a:p>
        </p:txBody>
      </p:sp>
      <p:sp>
        <p:nvSpPr>
          <p:cNvPr id="4" name="TextBox 3">
            <a:extLst>
              <a:ext uri="{FF2B5EF4-FFF2-40B4-BE49-F238E27FC236}">
                <a16:creationId xmlns:a16="http://schemas.microsoft.com/office/drawing/2014/main" id="{353C377A-1C52-4ACC-85F8-6793F7D53E74}"/>
              </a:ext>
            </a:extLst>
          </p:cNvPr>
          <p:cNvSpPr txBox="1"/>
          <p:nvPr/>
        </p:nvSpPr>
        <p:spPr>
          <a:xfrm>
            <a:off x="1257300" y="4924425"/>
            <a:ext cx="1041082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w Cen MT"/>
                <a:ea typeface="+mn-ea"/>
                <a:cs typeface="+mn-cs"/>
              </a:rPr>
              <a:t>Ongoing education, coaching, and support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w Cen MT"/>
                <a:ea typeface="+mn-ea"/>
                <a:cs typeface="+mn-cs"/>
              </a:rPr>
              <a:t>Look for more information in Feb/March about “Getting Started in Stewardship” and Module 1: Stewardship Best Practices. In the meantime, get 3-4 people together to be a stewardship team.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w Cen MT"/>
                <a:ea typeface="+mn-ea"/>
                <a:cs typeface="+mn-cs"/>
              </a:rPr>
              <a:t>Contact  </a:t>
            </a:r>
            <a:r>
              <a:rPr kumimoji="0" lang="en-US" sz="2000" b="0" i="0" u="none" strike="noStrike" kern="1200" cap="none" spc="0" normalizeH="0" baseline="0" noProof="0" dirty="0">
                <a:ln>
                  <a:noFill/>
                </a:ln>
                <a:solidFill>
                  <a:prstClr val="black"/>
                </a:solidFill>
                <a:effectLst/>
                <a:uLnTx/>
                <a:uFillTx/>
                <a:latin typeface="Tw Cen MT"/>
                <a:ea typeface="+mn-ea"/>
                <a:cs typeface="+mn-cs"/>
                <a:hlinkClick r:id="rId3"/>
              </a:rPr>
              <a:t>bbaker@united-church.ca</a:t>
            </a:r>
            <a:r>
              <a:rPr kumimoji="0" lang="en-US" sz="2000" b="0" i="0" u="none" strike="noStrike" kern="1200" cap="none" spc="0" normalizeH="0" baseline="0" noProof="0" dirty="0">
                <a:ln>
                  <a:noFill/>
                </a:ln>
                <a:solidFill>
                  <a:prstClr val="black"/>
                </a:solidFill>
                <a:effectLst/>
                <a:uLnTx/>
                <a:uFillTx/>
                <a:latin typeface="Tw Cen MT"/>
                <a:ea typeface="+mn-ea"/>
                <a:cs typeface="+mn-cs"/>
              </a:rPr>
              <a:t> for more information. </a:t>
            </a:r>
          </a:p>
        </p:txBody>
      </p:sp>
    </p:spTree>
    <p:extLst>
      <p:ext uri="{BB962C8B-B14F-4D97-AF65-F5344CB8AC3E}">
        <p14:creationId xmlns:p14="http://schemas.microsoft.com/office/powerpoint/2010/main" val="951119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2"/>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CE92415-8740-4F2E-B092-911DCF5E3154}"/>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w Cen MT"/>
                <a:ea typeface="+mj-ea"/>
                <a:cs typeface="+mj-cs"/>
              </a:rPr>
              <a:t>Thought following Workshop Q&amp;A</a:t>
            </a:r>
          </a:p>
        </p:txBody>
      </p:sp>
      <p:sp>
        <p:nvSpPr>
          <p:cNvPr id="4" name="Content Placeholder 7">
            <a:extLst>
              <a:ext uri="{FF2B5EF4-FFF2-40B4-BE49-F238E27FC236}">
                <a16:creationId xmlns:a16="http://schemas.microsoft.com/office/drawing/2014/main" id="{31768370-77D5-4190-8814-C9874D2405EC}"/>
              </a:ext>
            </a:extLst>
          </p:cNvPr>
          <p:cNvSpPr txBox="1">
            <a:spLocks/>
          </p:cNvSpPr>
          <p:nvPr/>
        </p:nvSpPr>
        <p:spPr>
          <a:xfrm>
            <a:off x="628651" y="1170780"/>
            <a:ext cx="11410950" cy="52109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venir Next LT Pro"/>
                <a:ea typeface="+mn-ea"/>
                <a:cs typeface="+mn-cs"/>
              </a:rPr>
              <a:t>Someone asked about rentals vs. offering space for free to other community groups. Each community of faith must make this decision on their own, however, it’s helpful to have ongoing conversations with your tenants about what each side needs and is willing to compromise. This is at the heart of </a:t>
            </a:r>
            <a:r>
              <a:rPr kumimoji="0" lang="en-US" sz="2400" b="0" i="0" u="none" strike="noStrike" kern="1200" cap="none" spc="0" normalizeH="0" baseline="0" noProof="0">
                <a:ln>
                  <a:noFill/>
                </a:ln>
                <a:solidFill>
                  <a:prstClr val="black"/>
                </a:solidFill>
                <a:effectLst/>
                <a:uLnTx/>
                <a:uFillTx/>
                <a:latin typeface="Avenir Next LT Pro"/>
                <a:ea typeface="+mn-ea"/>
                <a:cs typeface="+mn-cs"/>
              </a:rPr>
              <a:t>partnership.</a:t>
            </a:r>
            <a:endParaRPr kumimoji="0" lang="en-US" sz="2400" b="0" i="0" u="none" strike="noStrike" kern="1200" cap="none" spc="0" normalizeH="0" baseline="0" noProof="0" dirty="0">
              <a:ln>
                <a:noFill/>
              </a:ln>
              <a:solidFill>
                <a:prstClr val="black"/>
              </a:solidFill>
              <a:effectLst/>
              <a:uLnTx/>
              <a:uFillTx/>
              <a:latin typeface="Avenir Next LT Pro"/>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venir Next LT Pro"/>
                <a:ea typeface="+mn-ea"/>
                <a:cs typeface="+mn-cs"/>
              </a:rPr>
              <a:t>Invite participants in these community groups to give. See if you can find a time to tell them about your ministry or write them a letter. In exchange, you might promote their program, provide a meal for them, etc.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venir Next LT Pro"/>
                <a:ea typeface="+mn-ea"/>
                <a:cs typeface="+mn-cs"/>
              </a:rPr>
              <a:t>If you offer space at no cost, a recommendation is to assign a monetary value to that space and time. For instance, if you were asking market rental value of the Scouting or AA group in your building, what would it be? Include that in your annual reports and when you talk about the ministry of your church. </a:t>
            </a:r>
            <a:r>
              <a:rPr kumimoji="0" lang="en-US" sz="2400" b="1" i="0" u="none" strike="noStrike" kern="1200" cap="none" spc="0" normalizeH="0" baseline="0" noProof="0" dirty="0">
                <a:ln>
                  <a:noFill/>
                </a:ln>
                <a:solidFill>
                  <a:prstClr val="black"/>
                </a:solidFill>
                <a:effectLst/>
                <a:uLnTx/>
                <a:uFillTx/>
                <a:latin typeface="Avenir Next LT Pro"/>
                <a:ea typeface="+mn-ea"/>
                <a:cs typeface="+mn-cs"/>
              </a:rPr>
              <a:t>“Each year we offer $5,000 worth of free space to community groups making a difference in our </a:t>
            </a:r>
            <a:r>
              <a:rPr kumimoji="0" lang="en-US" sz="2400" b="1" i="0" u="none" strike="noStrike" kern="1200" cap="none" spc="0" normalizeH="0" baseline="0" noProof="0" dirty="0" err="1">
                <a:ln>
                  <a:noFill/>
                </a:ln>
                <a:solidFill>
                  <a:prstClr val="black"/>
                </a:solidFill>
                <a:effectLst/>
                <a:uLnTx/>
                <a:uFillTx/>
                <a:latin typeface="Avenir Next LT Pro"/>
                <a:ea typeface="+mn-ea"/>
                <a:cs typeface="+mn-cs"/>
              </a:rPr>
              <a:t>neighbourhood</a:t>
            </a:r>
            <a:r>
              <a:rPr kumimoji="0" lang="en-US" sz="2400" b="1" i="0" u="none" strike="noStrike" kern="1200" cap="none" spc="0" normalizeH="0" baseline="0" noProof="0" dirty="0">
                <a:ln>
                  <a:noFill/>
                </a:ln>
                <a:solidFill>
                  <a:prstClr val="black"/>
                </a:solidFill>
                <a:effectLst/>
                <a:uLnTx/>
                <a:uFillTx/>
                <a:latin typeface="Avenir Next LT Pro"/>
                <a:ea typeface="+mn-ea"/>
                <a:cs typeface="+mn-cs"/>
              </a:rPr>
              <a:t>.”</a:t>
            </a:r>
          </a:p>
        </p:txBody>
      </p:sp>
    </p:spTree>
    <p:extLst>
      <p:ext uri="{BB962C8B-B14F-4D97-AF65-F5344CB8AC3E}">
        <p14:creationId xmlns:p14="http://schemas.microsoft.com/office/powerpoint/2010/main" val="965801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865322AE-E19F-D6A1-D0A8-383106FCE373}"/>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b="1" kern="1200">
                <a:solidFill>
                  <a:srgbClr val="080808"/>
                </a:solidFill>
                <a:latin typeface="+mj-lt"/>
                <a:ea typeface="+mj-ea"/>
                <a:cs typeface="+mj-cs"/>
              </a:rPr>
              <a:t>Staffing</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92517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D3E66E-70CE-5E15-EA64-71569425E026}"/>
              </a:ext>
            </a:extLst>
          </p:cNvPr>
          <p:cNvSpPr>
            <a:spLocks noGrp="1"/>
          </p:cNvSpPr>
          <p:nvPr>
            <p:ph idx="1"/>
          </p:nvPr>
        </p:nvSpPr>
        <p:spPr>
          <a:xfrm>
            <a:off x="643467" y="1345324"/>
            <a:ext cx="10905066" cy="4831639"/>
          </a:xfrm>
        </p:spPr>
        <p:txBody>
          <a:bodyPr>
            <a:normAutofit/>
          </a:bodyPr>
          <a:lstStyle/>
          <a:p>
            <a:pPr marL="0" indent="0" algn="ctr">
              <a:buNone/>
            </a:pPr>
            <a:r>
              <a:rPr lang="en-US" sz="3600" b="1" kern="1200">
                <a:solidFill>
                  <a:srgbClr val="080808"/>
                </a:solidFill>
                <a:ea typeface="+mj-ea"/>
                <a:cs typeface="+mj-cs"/>
              </a:rPr>
              <a:t>“</a:t>
            </a:r>
            <a:r>
              <a:rPr lang="en-US" sz="3600" b="1"/>
              <a:t>The timely and accurate handling of payroll is a top priority…. </a:t>
            </a:r>
            <a:br>
              <a:rPr lang="en-US" sz="3600" b="1"/>
            </a:br>
            <a:br>
              <a:rPr lang="en-US" sz="3600" b="1"/>
            </a:br>
            <a:r>
              <a:rPr lang="en-US" sz="3600" b="1"/>
              <a:t>The treasurer is responsible for initial setup and ongoing updates as needed—and, of course, for ensuring there is enough cash in the bank!”</a:t>
            </a:r>
          </a:p>
          <a:p>
            <a:pPr marL="0" indent="0" algn="ctr">
              <a:buNone/>
            </a:pPr>
            <a:br>
              <a:rPr lang="en-US" sz="3600" b="1"/>
            </a:br>
            <a:r>
              <a:rPr lang="en-US" sz="3600"/>
              <a:t>- Financial Handbook for Congregations (2017)</a:t>
            </a:r>
            <a:endParaRPr lang="en-CA" sz="360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68802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865322AE-E19F-D6A1-D0A8-383106FCE373}"/>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b="1" kern="1200">
                <a:solidFill>
                  <a:srgbClr val="080808"/>
                </a:solidFill>
                <a:latin typeface="+mj-lt"/>
                <a:ea typeface="+mj-ea"/>
                <a:cs typeface="+mj-cs"/>
              </a:rPr>
              <a:t>Territorial Acknowledgement</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15044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53B0C178-33EC-EE56-A55A-8D52FA1792CC}"/>
              </a:ext>
            </a:extLst>
          </p:cNvPr>
          <p:cNvSpPr>
            <a:spLocks noGrp="1"/>
          </p:cNvSpPr>
          <p:nvPr>
            <p:ph type="title"/>
          </p:nvPr>
        </p:nvSpPr>
        <p:spPr>
          <a:xfrm>
            <a:off x="643466" y="321734"/>
            <a:ext cx="9624483" cy="1135737"/>
          </a:xfrm>
        </p:spPr>
        <p:txBody>
          <a:bodyPr>
            <a:normAutofit/>
          </a:bodyPr>
          <a:lstStyle/>
          <a:p>
            <a:r>
              <a:rPr lang="en-CA" sz="3600" b="1"/>
              <a:t>Changes in staffing and ministry is a BIG DEAL</a:t>
            </a:r>
          </a:p>
        </p:txBody>
      </p:sp>
      <p:grpSp>
        <p:nvGrpSpPr>
          <p:cNvPr id="6" name="Group 5">
            <a:extLst>
              <a:ext uri="{FF2B5EF4-FFF2-40B4-BE49-F238E27FC236}">
                <a16:creationId xmlns:a16="http://schemas.microsoft.com/office/drawing/2014/main" id="{BA6C253A-99CF-ABEE-C68E-7CEA8DCF9627}"/>
              </a:ext>
            </a:extLst>
          </p:cNvPr>
          <p:cNvGrpSpPr/>
          <p:nvPr/>
        </p:nvGrpSpPr>
        <p:grpSpPr>
          <a:xfrm>
            <a:off x="691092" y="1602474"/>
            <a:ext cx="8281458" cy="1135737"/>
            <a:chOff x="691092" y="1602474"/>
            <a:chExt cx="8281458" cy="1135737"/>
          </a:xfrm>
        </p:grpSpPr>
        <p:sp>
          <p:nvSpPr>
            <p:cNvPr id="7" name="Title 1">
              <a:extLst>
                <a:ext uri="{FF2B5EF4-FFF2-40B4-BE49-F238E27FC236}">
                  <a16:creationId xmlns:a16="http://schemas.microsoft.com/office/drawing/2014/main" id="{763C52F4-DCD9-49BB-4BF3-34C4CE23CCA5}"/>
                </a:ext>
              </a:extLst>
            </p:cNvPr>
            <p:cNvSpPr txBox="1">
              <a:spLocks/>
            </p:cNvSpPr>
            <p:nvPr/>
          </p:nvSpPr>
          <p:spPr>
            <a:xfrm>
              <a:off x="1529292" y="1602474"/>
              <a:ext cx="7443258" cy="1135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a:t>The non- financial cost</a:t>
              </a:r>
            </a:p>
          </p:txBody>
        </p:sp>
        <p:pic>
          <p:nvPicPr>
            <p:cNvPr id="9" name="Graphic 8" descr="Bar graph with downward trend with solid fill">
              <a:extLst>
                <a:ext uri="{FF2B5EF4-FFF2-40B4-BE49-F238E27FC236}">
                  <a16:creationId xmlns:a16="http://schemas.microsoft.com/office/drawing/2014/main" id="{8131C3DC-D0F6-CC87-C725-ACF12AD84F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1092" y="1653584"/>
              <a:ext cx="914400" cy="914400"/>
            </a:xfrm>
            <a:prstGeom prst="rect">
              <a:avLst/>
            </a:prstGeom>
          </p:spPr>
        </p:pic>
      </p:grpSp>
      <p:grpSp>
        <p:nvGrpSpPr>
          <p:cNvPr id="11" name="Group 10">
            <a:extLst>
              <a:ext uri="{FF2B5EF4-FFF2-40B4-BE49-F238E27FC236}">
                <a16:creationId xmlns:a16="http://schemas.microsoft.com/office/drawing/2014/main" id="{71A5AD86-B5DC-8AC8-9FAF-F1FD44016A4C}"/>
              </a:ext>
            </a:extLst>
          </p:cNvPr>
          <p:cNvGrpSpPr/>
          <p:nvPr/>
        </p:nvGrpSpPr>
        <p:grpSpPr>
          <a:xfrm>
            <a:off x="1529292" y="2588830"/>
            <a:ext cx="8652933" cy="1195003"/>
            <a:chOff x="1529292" y="2588830"/>
            <a:chExt cx="8652933" cy="1195003"/>
          </a:xfrm>
        </p:grpSpPr>
        <p:sp>
          <p:nvSpPr>
            <p:cNvPr id="13" name="Title 1">
              <a:extLst>
                <a:ext uri="{FF2B5EF4-FFF2-40B4-BE49-F238E27FC236}">
                  <a16:creationId xmlns:a16="http://schemas.microsoft.com/office/drawing/2014/main" id="{ED636E6E-80F9-30F1-9A1F-941983E5DBE3}"/>
                </a:ext>
              </a:extLst>
            </p:cNvPr>
            <p:cNvSpPr txBox="1">
              <a:spLocks/>
            </p:cNvSpPr>
            <p:nvPr/>
          </p:nvSpPr>
          <p:spPr>
            <a:xfrm>
              <a:off x="2443692" y="2648096"/>
              <a:ext cx="7738533" cy="1135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a:t>Discerning the change needed</a:t>
              </a:r>
            </a:p>
          </p:txBody>
        </p:sp>
        <p:pic>
          <p:nvPicPr>
            <p:cNvPr id="15" name="Graphic 14" descr="Boardroom with solid fill">
              <a:extLst>
                <a:ext uri="{FF2B5EF4-FFF2-40B4-BE49-F238E27FC236}">
                  <a16:creationId xmlns:a16="http://schemas.microsoft.com/office/drawing/2014/main" id="{B0729FB6-325B-084E-AE43-D6131F4236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29292" y="2588830"/>
              <a:ext cx="914400" cy="914400"/>
            </a:xfrm>
            <a:prstGeom prst="rect">
              <a:avLst/>
            </a:prstGeom>
          </p:spPr>
        </p:pic>
      </p:grpSp>
      <p:grpSp>
        <p:nvGrpSpPr>
          <p:cNvPr id="17" name="Group 16">
            <a:extLst>
              <a:ext uri="{FF2B5EF4-FFF2-40B4-BE49-F238E27FC236}">
                <a16:creationId xmlns:a16="http://schemas.microsoft.com/office/drawing/2014/main" id="{49337B4A-8708-837D-5C14-0B79D9F21645}"/>
              </a:ext>
            </a:extLst>
          </p:cNvPr>
          <p:cNvGrpSpPr/>
          <p:nvPr/>
        </p:nvGrpSpPr>
        <p:grpSpPr>
          <a:xfrm>
            <a:off x="2443692" y="3429000"/>
            <a:ext cx="7409392" cy="1300070"/>
            <a:chOff x="2443692" y="3429000"/>
            <a:chExt cx="7409392" cy="1300070"/>
          </a:xfrm>
        </p:grpSpPr>
        <p:sp>
          <p:nvSpPr>
            <p:cNvPr id="18" name="Title 1">
              <a:extLst>
                <a:ext uri="{FF2B5EF4-FFF2-40B4-BE49-F238E27FC236}">
                  <a16:creationId xmlns:a16="http://schemas.microsoft.com/office/drawing/2014/main" id="{FC07AF91-6073-EB95-C328-3DFC8D954315}"/>
                </a:ext>
              </a:extLst>
            </p:cNvPr>
            <p:cNvSpPr txBox="1">
              <a:spLocks/>
            </p:cNvSpPr>
            <p:nvPr/>
          </p:nvSpPr>
          <p:spPr>
            <a:xfrm>
              <a:off x="3495676" y="3593333"/>
              <a:ext cx="6357408" cy="1135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a:t>Care for Process</a:t>
              </a:r>
            </a:p>
          </p:txBody>
        </p:sp>
        <p:pic>
          <p:nvPicPr>
            <p:cNvPr id="19" name="Graphic 18" descr="Checklist with solid fill">
              <a:extLst>
                <a:ext uri="{FF2B5EF4-FFF2-40B4-BE49-F238E27FC236}">
                  <a16:creationId xmlns:a16="http://schemas.microsoft.com/office/drawing/2014/main" id="{7BA877C9-C314-414F-10BD-29753789FB4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43692" y="3429000"/>
              <a:ext cx="914400" cy="914400"/>
            </a:xfrm>
            <a:prstGeom prst="rect">
              <a:avLst/>
            </a:prstGeom>
          </p:spPr>
        </p:pic>
      </p:grpSp>
      <p:grpSp>
        <p:nvGrpSpPr>
          <p:cNvPr id="20" name="Group 19">
            <a:extLst>
              <a:ext uri="{FF2B5EF4-FFF2-40B4-BE49-F238E27FC236}">
                <a16:creationId xmlns:a16="http://schemas.microsoft.com/office/drawing/2014/main" id="{8279F58B-DD74-AD70-3E1B-D53BC62006C9}"/>
              </a:ext>
            </a:extLst>
          </p:cNvPr>
          <p:cNvGrpSpPr/>
          <p:nvPr/>
        </p:nvGrpSpPr>
        <p:grpSpPr>
          <a:xfrm>
            <a:off x="3393547" y="4406589"/>
            <a:ext cx="8331728" cy="1135737"/>
            <a:chOff x="3393547" y="4406589"/>
            <a:chExt cx="8331728" cy="1135737"/>
          </a:xfrm>
        </p:grpSpPr>
        <p:sp>
          <p:nvSpPr>
            <p:cNvPr id="21" name="Title 1">
              <a:extLst>
                <a:ext uri="{FF2B5EF4-FFF2-40B4-BE49-F238E27FC236}">
                  <a16:creationId xmlns:a16="http://schemas.microsoft.com/office/drawing/2014/main" id="{C085C764-3905-0D1C-1998-DB8736969E1C}"/>
                </a:ext>
              </a:extLst>
            </p:cNvPr>
            <p:cNvSpPr txBox="1">
              <a:spLocks/>
            </p:cNvSpPr>
            <p:nvPr/>
          </p:nvSpPr>
          <p:spPr>
            <a:xfrm>
              <a:off x="4205817" y="4406589"/>
              <a:ext cx="7519458" cy="1135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a:t>Terminating Lay Employees</a:t>
              </a:r>
            </a:p>
          </p:txBody>
        </p:sp>
        <p:pic>
          <p:nvPicPr>
            <p:cNvPr id="22" name="Graphic 21" descr="Downward trend graph with solid fill">
              <a:extLst>
                <a:ext uri="{FF2B5EF4-FFF2-40B4-BE49-F238E27FC236}">
                  <a16:creationId xmlns:a16="http://schemas.microsoft.com/office/drawing/2014/main" id="{E1ABB189-0F6D-5EB2-6413-8476FC9608F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393547" y="4418522"/>
              <a:ext cx="914400" cy="914400"/>
            </a:xfrm>
            <a:prstGeom prst="rect">
              <a:avLst/>
            </a:prstGeom>
          </p:spPr>
        </p:pic>
      </p:grpSp>
      <p:grpSp>
        <p:nvGrpSpPr>
          <p:cNvPr id="23" name="Group 22">
            <a:extLst>
              <a:ext uri="{FF2B5EF4-FFF2-40B4-BE49-F238E27FC236}">
                <a16:creationId xmlns:a16="http://schemas.microsoft.com/office/drawing/2014/main" id="{95B90DC5-9CFB-9CCC-5658-C10976AEEEC7}"/>
              </a:ext>
            </a:extLst>
          </p:cNvPr>
          <p:cNvGrpSpPr/>
          <p:nvPr/>
        </p:nvGrpSpPr>
        <p:grpSpPr>
          <a:xfrm>
            <a:off x="4307947" y="5332922"/>
            <a:ext cx="7300382" cy="1135737"/>
            <a:chOff x="4307947" y="5332922"/>
            <a:chExt cx="7300382" cy="1135737"/>
          </a:xfrm>
        </p:grpSpPr>
        <p:sp>
          <p:nvSpPr>
            <p:cNvPr id="24" name="Title 1">
              <a:extLst>
                <a:ext uri="{FF2B5EF4-FFF2-40B4-BE49-F238E27FC236}">
                  <a16:creationId xmlns:a16="http://schemas.microsoft.com/office/drawing/2014/main" id="{9A345C51-C747-58BF-3F3A-520DACB5837A}"/>
                </a:ext>
              </a:extLst>
            </p:cNvPr>
            <p:cNvSpPr txBox="1">
              <a:spLocks/>
            </p:cNvSpPr>
            <p:nvPr/>
          </p:nvSpPr>
          <p:spPr>
            <a:xfrm>
              <a:off x="5250921" y="5332922"/>
              <a:ext cx="6357408" cy="1135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a:t>Change of Pastoral Relations</a:t>
              </a:r>
            </a:p>
          </p:txBody>
        </p:sp>
        <p:pic>
          <p:nvPicPr>
            <p:cNvPr id="25" name="Graphic 24" descr="Downward trend graph with solid fill">
              <a:extLst>
                <a:ext uri="{FF2B5EF4-FFF2-40B4-BE49-F238E27FC236}">
                  <a16:creationId xmlns:a16="http://schemas.microsoft.com/office/drawing/2014/main" id="{EBC06DB7-6CB2-2440-C9DF-0C1F8E2B2DD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07947" y="5363759"/>
              <a:ext cx="914400" cy="914400"/>
            </a:xfrm>
            <a:prstGeom prst="rect">
              <a:avLst/>
            </a:prstGeom>
          </p:spPr>
        </p:pic>
      </p:grpSp>
    </p:spTree>
    <p:extLst>
      <p:ext uri="{BB962C8B-B14F-4D97-AF65-F5344CB8AC3E}">
        <p14:creationId xmlns:p14="http://schemas.microsoft.com/office/powerpoint/2010/main" val="8016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865322AE-E19F-D6A1-D0A8-383106FCE373}"/>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b="1">
                <a:solidFill>
                  <a:srgbClr val="080808"/>
                </a:solidFill>
              </a:rPr>
              <a:t>Small Savings Add Up</a:t>
            </a:r>
            <a:endParaRPr lang="en-US" b="1">
              <a:cs typeface="Calibri Light"/>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20073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1">
            <a:extLst>
              <a:ext uri="{FF2B5EF4-FFF2-40B4-BE49-F238E27FC236}">
                <a16:creationId xmlns:a16="http://schemas.microsoft.com/office/drawing/2014/main" id="{C58A3161-9D12-C1BF-406E-E92672EE495F}"/>
              </a:ext>
            </a:extLst>
          </p:cNvPr>
          <p:cNvSpPr>
            <a:spLocks noGrp="1"/>
          </p:cNvSpPr>
          <p:nvPr>
            <p:ph type="title"/>
          </p:nvPr>
        </p:nvSpPr>
        <p:spPr>
          <a:xfrm>
            <a:off x="643466" y="321734"/>
            <a:ext cx="9624483" cy="1135737"/>
          </a:xfrm>
        </p:spPr>
        <p:txBody>
          <a:bodyPr>
            <a:normAutofit/>
          </a:bodyPr>
          <a:lstStyle/>
          <a:p>
            <a:r>
              <a:rPr lang="en-CA" sz="3600" b="1"/>
              <a:t>Shop Around </a:t>
            </a:r>
            <a:endParaRPr lang="en-US"/>
          </a:p>
        </p:txBody>
      </p:sp>
      <p:sp>
        <p:nvSpPr>
          <p:cNvPr id="26" name="Title 1">
            <a:extLst>
              <a:ext uri="{FF2B5EF4-FFF2-40B4-BE49-F238E27FC236}">
                <a16:creationId xmlns:a16="http://schemas.microsoft.com/office/drawing/2014/main" id="{5A452BDB-A28C-D86C-D6A7-A9BC8C91F512}"/>
              </a:ext>
            </a:extLst>
          </p:cNvPr>
          <p:cNvSpPr txBox="1">
            <a:spLocks/>
          </p:cNvSpPr>
          <p:nvPr/>
        </p:nvSpPr>
        <p:spPr>
          <a:xfrm>
            <a:off x="1410295" y="1353740"/>
            <a:ext cx="7738533" cy="1135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a:buChar char="q"/>
            </a:pPr>
            <a:r>
              <a:rPr lang="en-CA" sz="3600">
                <a:cs typeface="Calibri Light"/>
              </a:rPr>
              <a:t>Start with Buying United</a:t>
            </a:r>
          </a:p>
        </p:txBody>
      </p:sp>
      <p:sp>
        <p:nvSpPr>
          <p:cNvPr id="27" name="Title 1">
            <a:extLst>
              <a:ext uri="{FF2B5EF4-FFF2-40B4-BE49-F238E27FC236}">
                <a16:creationId xmlns:a16="http://schemas.microsoft.com/office/drawing/2014/main" id="{34DAFE1C-8AB4-5028-3F2A-08D8DB683727}"/>
              </a:ext>
            </a:extLst>
          </p:cNvPr>
          <p:cNvSpPr txBox="1">
            <a:spLocks/>
          </p:cNvSpPr>
          <p:nvPr/>
        </p:nvSpPr>
        <p:spPr>
          <a:xfrm>
            <a:off x="2462279" y="2298977"/>
            <a:ext cx="6357408" cy="1135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a:buChar char="q"/>
            </a:pPr>
            <a:r>
              <a:rPr lang="en-CA" sz="3600"/>
              <a:t>Consider UCC Protect</a:t>
            </a:r>
            <a:endParaRPr lang="en-US"/>
          </a:p>
        </p:txBody>
      </p:sp>
      <p:sp>
        <p:nvSpPr>
          <p:cNvPr id="28" name="Title 1">
            <a:extLst>
              <a:ext uri="{FF2B5EF4-FFF2-40B4-BE49-F238E27FC236}">
                <a16:creationId xmlns:a16="http://schemas.microsoft.com/office/drawing/2014/main" id="{EBFFB0CC-3251-6572-9118-1FE17983E90A}"/>
              </a:ext>
            </a:extLst>
          </p:cNvPr>
          <p:cNvSpPr txBox="1">
            <a:spLocks/>
          </p:cNvSpPr>
          <p:nvPr/>
        </p:nvSpPr>
        <p:spPr>
          <a:xfrm>
            <a:off x="3172420" y="3112233"/>
            <a:ext cx="7519458" cy="1135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a:buChar char="q"/>
            </a:pPr>
            <a:r>
              <a:rPr lang="en-CA" sz="3600"/>
              <a:t>Talk to your phone company</a:t>
            </a:r>
            <a:endParaRPr lang="en-US"/>
          </a:p>
        </p:txBody>
      </p:sp>
      <p:sp>
        <p:nvSpPr>
          <p:cNvPr id="29" name="Title 1">
            <a:extLst>
              <a:ext uri="{FF2B5EF4-FFF2-40B4-BE49-F238E27FC236}">
                <a16:creationId xmlns:a16="http://schemas.microsoft.com/office/drawing/2014/main" id="{5894FF16-0999-6A19-F09D-B4679186A5F6}"/>
              </a:ext>
            </a:extLst>
          </p:cNvPr>
          <p:cNvSpPr txBox="1">
            <a:spLocks/>
          </p:cNvSpPr>
          <p:nvPr/>
        </p:nvSpPr>
        <p:spPr>
          <a:xfrm>
            <a:off x="4217524" y="4038566"/>
            <a:ext cx="6357408" cy="1135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a:buChar char="q"/>
            </a:pPr>
            <a:r>
              <a:rPr lang="en-CA" sz="3600"/>
              <a:t>Banking</a:t>
            </a:r>
            <a:endParaRPr lang="en-US"/>
          </a:p>
        </p:txBody>
      </p:sp>
    </p:spTree>
    <p:extLst>
      <p:ext uri="{BB962C8B-B14F-4D97-AF65-F5344CB8AC3E}">
        <p14:creationId xmlns:p14="http://schemas.microsoft.com/office/powerpoint/2010/main" val="15131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865322AE-E19F-D6A1-D0A8-383106FCE373}"/>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b="1" kern="1200">
                <a:solidFill>
                  <a:srgbClr val="080808"/>
                </a:solidFill>
                <a:latin typeface="+mj-lt"/>
                <a:ea typeface="+mj-ea"/>
                <a:cs typeface="+mj-cs"/>
              </a:rPr>
              <a:t>Restricted Funds</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7591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D3E66E-70CE-5E15-EA64-71569425E026}"/>
              </a:ext>
            </a:extLst>
          </p:cNvPr>
          <p:cNvSpPr>
            <a:spLocks noGrp="1"/>
          </p:cNvSpPr>
          <p:nvPr>
            <p:ph idx="1"/>
          </p:nvPr>
        </p:nvSpPr>
        <p:spPr>
          <a:xfrm>
            <a:off x="643467" y="1270121"/>
            <a:ext cx="10905066" cy="4190600"/>
          </a:xfrm>
        </p:spPr>
        <p:txBody>
          <a:bodyPr>
            <a:normAutofit/>
          </a:bodyPr>
          <a:lstStyle/>
          <a:p>
            <a:pPr marL="0" indent="0" algn="ctr">
              <a:buNone/>
            </a:pPr>
            <a:r>
              <a:rPr lang="en-CA" sz="3600"/>
              <a:t>Restricted Funds can be split into two areas:  </a:t>
            </a:r>
          </a:p>
          <a:p>
            <a:pPr marL="0" indent="0" algn="ctr">
              <a:buNone/>
            </a:pPr>
            <a:endParaRPr lang="en-CA" sz="3600"/>
          </a:p>
          <a:p>
            <a:pPr marL="742950" indent="-742950">
              <a:buFont typeface="+mj-lt"/>
              <a:buAutoNum type="arabicPeriod"/>
            </a:pPr>
            <a:r>
              <a:rPr lang="en-CA" sz="3600"/>
              <a:t>Those that are designated, and</a:t>
            </a:r>
          </a:p>
          <a:p>
            <a:pPr marL="742950" indent="-742950">
              <a:buFont typeface="+mj-lt"/>
              <a:buAutoNum type="arabicPeriod"/>
            </a:pPr>
            <a:r>
              <a:rPr lang="en-CA" sz="3600"/>
              <a:t>those that are regionally restricted.</a:t>
            </a:r>
            <a:endParaRPr lang="en-CA" sz="660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7216287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0FAD73-D62D-7587-8D04-6CFF28DD1262}"/>
              </a:ext>
            </a:extLst>
          </p:cNvPr>
          <p:cNvSpPr>
            <a:spLocks noGrp="1"/>
          </p:cNvSpPr>
          <p:nvPr>
            <p:ph type="title"/>
          </p:nvPr>
        </p:nvSpPr>
        <p:spPr>
          <a:xfrm>
            <a:off x="643467" y="321734"/>
            <a:ext cx="10905066" cy="1135737"/>
          </a:xfrm>
        </p:spPr>
        <p:txBody>
          <a:bodyPr>
            <a:normAutofit/>
          </a:bodyPr>
          <a:lstStyle/>
          <a:p>
            <a:r>
              <a:rPr lang="en-CA" sz="3600"/>
              <a:t>Designated Funds</a:t>
            </a:r>
          </a:p>
        </p:txBody>
      </p:sp>
      <p:sp>
        <p:nvSpPr>
          <p:cNvPr id="3" name="Content Placeholder 2">
            <a:extLst>
              <a:ext uri="{FF2B5EF4-FFF2-40B4-BE49-F238E27FC236}">
                <a16:creationId xmlns:a16="http://schemas.microsoft.com/office/drawing/2014/main" id="{BAD3E66E-70CE-5E15-EA64-71569425E026}"/>
              </a:ext>
            </a:extLst>
          </p:cNvPr>
          <p:cNvSpPr>
            <a:spLocks noGrp="1"/>
          </p:cNvSpPr>
          <p:nvPr>
            <p:ph idx="1"/>
          </p:nvPr>
        </p:nvSpPr>
        <p:spPr>
          <a:xfrm>
            <a:off x="643467" y="1457471"/>
            <a:ext cx="10905066" cy="4719492"/>
          </a:xfrm>
        </p:spPr>
        <p:txBody>
          <a:bodyPr>
            <a:normAutofit/>
          </a:bodyPr>
          <a:lstStyle/>
          <a:p>
            <a:pPr marL="0" indent="0">
              <a:buNone/>
            </a:pPr>
            <a:r>
              <a:rPr lang="en-CA"/>
              <a:t>These are funds that have been designated for a particular purpose</a:t>
            </a:r>
          </a:p>
          <a:p>
            <a:r>
              <a:rPr lang="en-CA"/>
              <a:t>Funds that have been designated by the CoF</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1559790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0FAD73-D62D-7587-8D04-6CFF28DD1262}"/>
              </a:ext>
            </a:extLst>
          </p:cNvPr>
          <p:cNvSpPr>
            <a:spLocks noGrp="1"/>
          </p:cNvSpPr>
          <p:nvPr>
            <p:ph type="title"/>
          </p:nvPr>
        </p:nvSpPr>
        <p:spPr>
          <a:xfrm>
            <a:off x="643467" y="321734"/>
            <a:ext cx="10905066" cy="1135737"/>
          </a:xfrm>
        </p:spPr>
        <p:txBody>
          <a:bodyPr>
            <a:normAutofit/>
          </a:bodyPr>
          <a:lstStyle/>
          <a:p>
            <a:r>
              <a:rPr lang="en-CA" sz="3600"/>
              <a:t>Restricted Funds</a:t>
            </a:r>
          </a:p>
        </p:txBody>
      </p:sp>
      <p:sp>
        <p:nvSpPr>
          <p:cNvPr id="3" name="Content Placeholder 2">
            <a:extLst>
              <a:ext uri="{FF2B5EF4-FFF2-40B4-BE49-F238E27FC236}">
                <a16:creationId xmlns:a16="http://schemas.microsoft.com/office/drawing/2014/main" id="{BAD3E66E-70CE-5E15-EA64-71569425E026}"/>
              </a:ext>
            </a:extLst>
          </p:cNvPr>
          <p:cNvSpPr>
            <a:spLocks noGrp="1"/>
          </p:cNvSpPr>
          <p:nvPr>
            <p:ph idx="1"/>
          </p:nvPr>
        </p:nvSpPr>
        <p:spPr>
          <a:xfrm>
            <a:off x="643467" y="1457471"/>
            <a:ext cx="10905066" cy="4719492"/>
          </a:xfrm>
        </p:spPr>
        <p:txBody>
          <a:bodyPr>
            <a:normAutofit/>
          </a:bodyPr>
          <a:lstStyle/>
          <a:p>
            <a:pPr marL="0" indent="0">
              <a:buNone/>
            </a:pPr>
            <a:r>
              <a:rPr lang="en-CA"/>
              <a:t>These are funds that have been designated for a particular purpose</a:t>
            </a:r>
          </a:p>
          <a:p>
            <a:r>
              <a:rPr lang="en-CA"/>
              <a:t>Funds that have been given to the CoF with a specific purpose</a:t>
            </a:r>
          </a:p>
          <a:p>
            <a:r>
              <a:rPr lang="en-CA"/>
              <a:t>Funds from property sales</a:t>
            </a:r>
          </a:p>
          <a:p>
            <a:endParaRPr lang="en-CA"/>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989800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865322AE-E19F-D6A1-D0A8-383106FCE373}"/>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kern="1200">
                <a:solidFill>
                  <a:srgbClr val="080808"/>
                </a:solidFill>
                <a:latin typeface="+mj-lt"/>
                <a:ea typeface="+mj-ea"/>
                <a:cs typeface="+mj-cs"/>
              </a:rPr>
              <a:t>Collaborative Ministry</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86871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EBCCEB-F407-3ED4-DF9D-1DA45DE751B9}"/>
              </a:ext>
            </a:extLst>
          </p:cNvPr>
          <p:cNvSpPr>
            <a:spLocks noGrp="1"/>
          </p:cNvSpPr>
          <p:nvPr>
            <p:ph type="title"/>
          </p:nvPr>
        </p:nvSpPr>
        <p:spPr>
          <a:xfrm>
            <a:off x="643467" y="321734"/>
            <a:ext cx="10905066" cy="1135737"/>
          </a:xfrm>
        </p:spPr>
        <p:txBody>
          <a:bodyPr>
            <a:normAutofit/>
          </a:bodyPr>
          <a:lstStyle/>
          <a:p>
            <a:r>
              <a:rPr lang="en-CA" sz="3600"/>
              <a:t>Collaborative Ministries</a:t>
            </a:r>
          </a:p>
        </p:txBody>
      </p:sp>
      <p:sp>
        <p:nvSpPr>
          <p:cNvPr id="3" name="Content Placeholder 2">
            <a:extLst>
              <a:ext uri="{FF2B5EF4-FFF2-40B4-BE49-F238E27FC236}">
                <a16:creationId xmlns:a16="http://schemas.microsoft.com/office/drawing/2014/main" id="{4B0B6EC7-9457-CB9A-3ECD-9434BBD66E51}"/>
              </a:ext>
            </a:extLst>
          </p:cNvPr>
          <p:cNvSpPr>
            <a:spLocks noGrp="1"/>
          </p:cNvSpPr>
          <p:nvPr>
            <p:ph idx="1"/>
          </p:nvPr>
        </p:nvSpPr>
        <p:spPr>
          <a:xfrm>
            <a:off x="643467" y="1782981"/>
            <a:ext cx="10905066" cy="4393982"/>
          </a:xfrm>
        </p:spPr>
        <p:txBody>
          <a:bodyPr>
            <a:normAutofit/>
          </a:bodyPr>
          <a:lstStyle/>
          <a:p>
            <a:pPr marL="0" indent="0">
              <a:buNone/>
            </a:pPr>
            <a:r>
              <a:rPr lang="en-CA" sz="2000"/>
              <a:t>Two or more communities of faith (CoFs) work together in support of one another's ministry.</a:t>
            </a:r>
          </a:p>
          <a:p>
            <a:pPr marL="0" indent="0">
              <a:buNone/>
            </a:pPr>
            <a:r>
              <a:rPr lang="en-CA" sz="2000"/>
              <a:t>Collaborative agreements take many forms in structure and participation.</a:t>
            </a:r>
          </a:p>
          <a:p>
            <a:pPr lvl="1">
              <a:buFont typeface="Wingdings 3" panose="05040102010807070707" pitchFamily="18" charset="2"/>
              <a:buChar char="Ú"/>
            </a:pPr>
            <a:r>
              <a:rPr lang="en-CA" sz="1600"/>
              <a:t>Simple - Sharing ministry personnel</a:t>
            </a:r>
          </a:p>
          <a:p>
            <a:pPr lvl="1">
              <a:buFont typeface="Wingdings 3" panose="05040102010807070707" pitchFamily="18" charset="2"/>
              <a:buChar char="Ú"/>
            </a:pPr>
            <a:r>
              <a:rPr lang="en-CA" sz="1600"/>
              <a:t>Comprehensive – sharing ministry on multiple fronts</a:t>
            </a:r>
          </a:p>
          <a:p>
            <a:pPr marL="0" indent="0">
              <a:buNone/>
            </a:pPr>
            <a:r>
              <a:rPr lang="en-CA" sz="2000"/>
              <a:t>This helps to:</a:t>
            </a:r>
          </a:p>
          <a:p>
            <a:pPr lvl="1"/>
            <a:r>
              <a:rPr lang="en-CA" sz="1600"/>
              <a:t>Move out of a silo mentality</a:t>
            </a:r>
          </a:p>
          <a:p>
            <a:pPr lvl="1"/>
            <a:r>
              <a:rPr lang="en-CA" sz="1600"/>
              <a:t>Broaden understanding of United Church ministry</a:t>
            </a:r>
          </a:p>
          <a:p>
            <a:pPr lvl="1"/>
            <a:r>
              <a:rPr lang="en-CA" sz="1600"/>
              <a:t>Expand involvement in communities</a:t>
            </a:r>
          </a:p>
          <a:p>
            <a:pPr lvl="1"/>
            <a:r>
              <a:rPr lang="en-CA" sz="1600"/>
              <a:t>Share/reduce costs</a:t>
            </a:r>
          </a:p>
          <a:p>
            <a:pPr lvl="1"/>
            <a:r>
              <a:rPr lang="en-CA" sz="1600"/>
              <a:t>Share volunteers / staff</a:t>
            </a:r>
          </a:p>
          <a:p>
            <a:pPr lvl="1"/>
            <a:r>
              <a:rPr lang="en-CA" sz="1600"/>
              <a:t>Engage specific ministries more fully</a:t>
            </a:r>
          </a:p>
          <a:p>
            <a:r>
              <a:rPr lang="en-CA" sz="2000"/>
              <a:t>Resources are found in Congregational Support Toolkit #9 on the regional websites</a:t>
            </a:r>
          </a:p>
          <a:p>
            <a:r>
              <a:rPr lang="en-CA" sz="2000"/>
              <a:t>Must be financially stable enough to support your ministry and property costs</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71597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865322AE-E19F-D6A1-D0A8-383106FCE373}"/>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b="1" kern="1200">
                <a:solidFill>
                  <a:srgbClr val="080808"/>
                </a:solidFill>
                <a:ea typeface="+mj-ea"/>
                <a:cs typeface="+mj-cs"/>
              </a:rPr>
              <a:t>Treasurer’s Webinars</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95225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EBCCEB-F407-3ED4-DF9D-1DA45DE751B9}"/>
              </a:ext>
            </a:extLst>
          </p:cNvPr>
          <p:cNvSpPr>
            <a:spLocks noGrp="1"/>
          </p:cNvSpPr>
          <p:nvPr>
            <p:ph type="title"/>
          </p:nvPr>
        </p:nvSpPr>
        <p:spPr>
          <a:xfrm>
            <a:off x="643467" y="321734"/>
            <a:ext cx="10905066" cy="1135737"/>
          </a:xfrm>
        </p:spPr>
        <p:txBody>
          <a:bodyPr>
            <a:normAutofit/>
          </a:bodyPr>
          <a:lstStyle/>
          <a:p>
            <a:r>
              <a:rPr lang="en-CA" sz="3600"/>
              <a:t>Prayer</a:t>
            </a:r>
          </a:p>
        </p:txBody>
      </p:sp>
      <p:sp>
        <p:nvSpPr>
          <p:cNvPr id="3" name="Content Placeholder 2">
            <a:extLst>
              <a:ext uri="{FF2B5EF4-FFF2-40B4-BE49-F238E27FC236}">
                <a16:creationId xmlns:a16="http://schemas.microsoft.com/office/drawing/2014/main" id="{4B0B6EC7-9457-CB9A-3ECD-9434BBD66E51}"/>
              </a:ext>
            </a:extLst>
          </p:cNvPr>
          <p:cNvSpPr>
            <a:spLocks noGrp="1"/>
          </p:cNvSpPr>
          <p:nvPr>
            <p:ph idx="1"/>
          </p:nvPr>
        </p:nvSpPr>
        <p:spPr>
          <a:xfrm>
            <a:off x="643467" y="1292772"/>
            <a:ext cx="10905066" cy="4884191"/>
          </a:xfrm>
        </p:spPr>
        <p:txBody>
          <a:bodyPr>
            <a:normAutofit/>
          </a:bodyPr>
          <a:lstStyle/>
          <a:p>
            <a:pPr marL="0" indent="0">
              <a:buNone/>
            </a:pPr>
            <a:r>
              <a:rPr lang="en-CA" sz="2400"/>
              <a:t>In the manner of the Indigenous cleansing ritual of smudging I offer this prayer.</a:t>
            </a:r>
          </a:p>
          <a:p>
            <a:pPr marL="0" indent="0">
              <a:spcBef>
                <a:spcPts val="600"/>
              </a:spcBef>
              <a:buNone/>
            </a:pPr>
            <a:r>
              <a:rPr lang="en-CA" sz="2400"/>
              <a:t>Feel free to join me in the actions while we reflect upon these words together:</a:t>
            </a:r>
          </a:p>
          <a:p>
            <a:pPr>
              <a:spcBef>
                <a:spcPts val="1800"/>
              </a:spcBef>
            </a:pPr>
            <a:r>
              <a:rPr lang="en-CA" sz="2400"/>
              <a:t>Blessings upon our eyes - that we may always see others as beloved children of the Creator</a:t>
            </a:r>
          </a:p>
          <a:p>
            <a:pPr>
              <a:spcBef>
                <a:spcPts val="600"/>
              </a:spcBef>
            </a:pPr>
            <a:r>
              <a:rPr lang="en-CA" sz="2400"/>
              <a:t>Blessings upon our ears - that we may listen to the words of others and receive them with good intent</a:t>
            </a:r>
          </a:p>
          <a:p>
            <a:pPr>
              <a:spcBef>
                <a:spcPts val="600"/>
              </a:spcBef>
            </a:pPr>
            <a:r>
              <a:rPr lang="en-CA" sz="2400"/>
              <a:t>Blessings upon our mouth - that we might speak truth and provide opportunities for others to do so</a:t>
            </a:r>
          </a:p>
          <a:p>
            <a:pPr>
              <a:spcBef>
                <a:spcPts val="600"/>
              </a:spcBef>
            </a:pPr>
            <a:r>
              <a:rPr lang="en-CA" sz="2400"/>
              <a:t>Blessings upon our mind - that we may understand the wisdom others bring and be open to creative ideas</a:t>
            </a:r>
          </a:p>
          <a:p>
            <a:pPr>
              <a:spcBef>
                <a:spcPts val="600"/>
              </a:spcBef>
            </a:pPr>
            <a:r>
              <a:rPr lang="en-CA" sz="2400"/>
              <a:t>Blessings upon our hearts - that we live in hope. We are not alone.</a:t>
            </a:r>
          </a:p>
          <a:p>
            <a:pPr>
              <a:spcBef>
                <a:spcPts val="600"/>
              </a:spcBef>
            </a:pPr>
            <a:r>
              <a:rPr lang="en-CA" sz="2400"/>
              <a:t>Blessings upon our bodies - that we remember to care for ourselves</a:t>
            </a:r>
          </a:p>
          <a:p>
            <a:endParaRPr lang="en-CA" sz="200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739977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EBCCEB-F407-3ED4-DF9D-1DA45DE751B9}"/>
              </a:ext>
            </a:extLst>
          </p:cNvPr>
          <p:cNvSpPr>
            <a:spLocks noGrp="1"/>
          </p:cNvSpPr>
          <p:nvPr>
            <p:ph type="title"/>
          </p:nvPr>
        </p:nvSpPr>
        <p:spPr>
          <a:xfrm>
            <a:off x="630936" y="639520"/>
            <a:ext cx="3429000" cy="1719072"/>
          </a:xfrm>
        </p:spPr>
        <p:txBody>
          <a:bodyPr anchor="b">
            <a:normAutofit/>
          </a:bodyPr>
          <a:lstStyle/>
          <a:p>
            <a:pPr algn="ctr"/>
            <a:r>
              <a:rPr lang="en-CA" sz="5400"/>
              <a:t>Treasurer’s Webinars</a:t>
            </a:r>
          </a:p>
        </p:txBody>
      </p:sp>
      <p:sp>
        <p:nvSpPr>
          <p:cNvPr id="26"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0B6EC7-9457-CB9A-3ECD-9434BBD66E51}"/>
              </a:ext>
            </a:extLst>
          </p:cNvPr>
          <p:cNvSpPr>
            <a:spLocks noGrp="1"/>
          </p:cNvSpPr>
          <p:nvPr>
            <p:ph idx="1"/>
          </p:nvPr>
        </p:nvSpPr>
        <p:spPr>
          <a:xfrm>
            <a:off x="630936" y="3162704"/>
            <a:ext cx="3429000" cy="3055216"/>
          </a:xfrm>
        </p:spPr>
        <p:txBody>
          <a:bodyPr anchor="t">
            <a:normAutofit/>
          </a:bodyPr>
          <a:lstStyle/>
          <a:p>
            <a:pPr marL="0" indent="0" algn="ctr">
              <a:buNone/>
            </a:pPr>
            <a:r>
              <a:rPr lang="en-CA"/>
              <a:t>CHURCHx.ca</a:t>
            </a:r>
          </a:p>
          <a:p>
            <a:pPr algn="ctr"/>
            <a:endParaRPr lang="en-CA"/>
          </a:p>
        </p:txBody>
      </p:sp>
      <p:pic>
        <p:nvPicPr>
          <p:cNvPr id="5" name="Picture 4">
            <a:extLst>
              <a:ext uri="{FF2B5EF4-FFF2-40B4-BE49-F238E27FC236}">
                <a16:creationId xmlns:a16="http://schemas.microsoft.com/office/drawing/2014/main" id="{C625F8B9-2618-2676-B54F-6FCB9FB70647}"/>
              </a:ext>
            </a:extLst>
          </p:cNvPr>
          <p:cNvPicPr>
            <a:picLocks noChangeAspect="1"/>
          </p:cNvPicPr>
          <p:nvPr/>
        </p:nvPicPr>
        <p:blipFill>
          <a:blip r:embed="rId3"/>
          <a:stretch>
            <a:fillRect/>
          </a:stretch>
        </p:blipFill>
        <p:spPr>
          <a:xfrm>
            <a:off x="4654296" y="1668552"/>
            <a:ext cx="7162426" cy="3652836"/>
          </a:xfrm>
          <a:prstGeom prst="rect">
            <a:avLst/>
          </a:prstGeom>
        </p:spPr>
      </p:pic>
    </p:spTree>
    <p:extLst>
      <p:ext uri="{BB962C8B-B14F-4D97-AF65-F5344CB8AC3E}">
        <p14:creationId xmlns:p14="http://schemas.microsoft.com/office/powerpoint/2010/main" val="3697605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59A1A1-7C29-9326-A685-FC1F1CF7EE22}"/>
              </a:ext>
            </a:extLst>
          </p:cNvPr>
          <p:cNvPicPr>
            <a:picLocks noChangeAspect="1"/>
          </p:cNvPicPr>
          <p:nvPr/>
        </p:nvPicPr>
        <p:blipFill>
          <a:blip r:embed="rId3"/>
          <a:stretch>
            <a:fillRect/>
          </a:stretch>
        </p:blipFill>
        <p:spPr>
          <a:xfrm>
            <a:off x="394505" y="0"/>
            <a:ext cx="11402990" cy="6858000"/>
          </a:xfrm>
          <a:prstGeom prst="rect">
            <a:avLst/>
          </a:prstGeom>
        </p:spPr>
      </p:pic>
    </p:spTree>
    <p:extLst>
      <p:ext uri="{BB962C8B-B14F-4D97-AF65-F5344CB8AC3E}">
        <p14:creationId xmlns:p14="http://schemas.microsoft.com/office/powerpoint/2010/main" val="17390356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65322AE-E19F-D6A1-D0A8-383106FCE373}"/>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b="1">
                <a:solidFill>
                  <a:srgbClr val="080808"/>
                </a:solidFill>
              </a:rPr>
              <a:t>Long Term Options</a:t>
            </a:r>
            <a:br>
              <a:rPr lang="en-US" sz="3600" b="1">
                <a:solidFill>
                  <a:srgbClr val="080808"/>
                </a:solidFill>
              </a:rPr>
            </a:br>
            <a:r>
              <a:rPr lang="en-US" sz="3600" b="1">
                <a:solidFill>
                  <a:srgbClr val="080808"/>
                </a:solidFill>
              </a:rPr>
              <a:t>Property Re-development &amp; Rental Income</a:t>
            </a:r>
            <a:endParaRPr lang="en-US" sz="3600" b="1" kern="1200">
              <a:solidFill>
                <a:srgbClr val="080808"/>
              </a:solidFill>
              <a:ea typeface="+mj-ea"/>
              <a:cs typeface="+mj-cs"/>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6555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0FAD73-D62D-7587-8D04-6CFF28DD1262}"/>
              </a:ext>
            </a:extLst>
          </p:cNvPr>
          <p:cNvSpPr>
            <a:spLocks noGrp="1"/>
          </p:cNvSpPr>
          <p:nvPr>
            <p:ph type="title"/>
          </p:nvPr>
        </p:nvSpPr>
        <p:spPr>
          <a:xfrm>
            <a:off x="643467" y="321734"/>
            <a:ext cx="10905066" cy="1135737"/>
          </a:xfrm>
        </p:spPr>
        <p:txBody>
          <a:bodyPr>
            <a:normAutofit/>
          </a:bodyPr>
          <a:lstStyle/>
          <a:p>
            <a:r>
              <a:rPr lang="en-CA" sz="3600" b="1">
                <a:solidFill>
                  <a:schemeClr val="accent1"/>
                </a:solidFill>
              </a:rPr>
              <a:t>Property Redevelopment</a:t>
            </a:r>
          </a:p>
        </p:txBody>
      </p:sp>
      <p:sp>
        <p:nvSpPr>
          <p:cNvPr id="3" name="Content Placeholder 2">
            <a:extLst>
              <a:ext uri="{FF2B5EF4-FFF2-40B4-BE49-F238E27FC236}">
                <a16:creationId xmlns:a16="http://schemas.microsoft.com/office/drawing/2014/main" id="{BAD3E66E-70CE-5E15-EA64-71569425E026}"/>
              </a:ext>
            </a:extLst>
          </p:cNvPr>
          <p:cNvSpPr>
            <a:spLocks noGrp="1"/>
          </p:cNvSpPr>
          <p:nvPr>
            <p:ph idx="1"/>
          </p:nvPr>
        </p:nvSpPr>
        <p:spPr>
          <a:xfrm>
            <a:off x="643467" y="1457471"/>
            <a:ext cx="10905066" cy="4719492"/>
          </a:xfrm>
        </p:spPr>
        <p:txBody>
          <a:bodyPr>
            <a:normAutofit/>
          </a:bodyPr>
          <a:lstStyle/>
          <a:p>
            <a:pPr marL="0" indent="0">
              <a:buNone/>
            </a:pPr>
            <a:r>
              <a:rPr lang="en-CA" sz="3600" dirty="0"/>
              <a:t>Using existing property to generate income through housing or other development</a:t>
            </a:r>
          </a:p>
          <a:p>
            <a:r>
              <a:rPr lang="en-CA" sz="3600" dirty="0"/>
              <a:t>Kindred Works (United Property Resource Corp) </a:t>
            </a:r>
            <a:r>
              <a:rPr lang="en-CA" sz="3600" dirty="0">
                <a:hlinkClick r:id="rId3"/>
              </a:rPr>
              <a:t>https://www.kindredworks.ca/</a:t>
            </a:r>
            <a:r>
              <a:rPr lang="en-CA" sz="3600" dirty="0"/>
              <a:t> </a:t>
            </a:r>
          </a:p>
          <a:p>
            <a:r>
              <a:rPr lang="en-CA" sz="3600" dirty="0"/>
              <a:t>Income is determined by the % of total cost represented by the land value</a:t>
            </a:r>
          </a:p>
          <a:p>
            <a:r>
              <a:rPr lang="en-CA" sz="3600" dirty="0"/>
              <a:t>Takes at least 5 years to see income</a:t>
            </a:r>
          </a:p>
          <a:p>
            <a:r>
              <a:rPr lang="en-CA" sz="3600" dirty="0"/>
              <a:t>Ongoing income stream</a:t>
            </a:r>
          </a:p>
          <a:p>
            <a:endParaRPr lang="en-CA" sz="3600" dirty="0"/>
          </a:p>
          <a:p>
            <a:endParaRPr lang="en-CA" sz="36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23094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0FAD73-D62D-7587-8D04-6CFF28DD1262}"/>
              </a:ext>
            </a:extLst>
          </p:cNvPr>
          <p:cNvSpPr>
            <a:spLocks noGrp="1"/>
          </p:cNvSpPr>
          <p:nvPr>
            <p:ph type="title"/>
          </p:nvPr>
        </p:nvSpPr>
        <p:spPr>
          <a:xfrm>
            <a:off x="643467" y="321734"/>
            <a:ext cx="10905066" cy="1135737"/>
          </a:xfrm>
        </p:spPr>
        <p:txBody>
          <a:bodyPr>
            <a:normAutofit/>
          </a:bodyPr>
          <a:lstStyle/>
          <a:p>
            <a:r>
              <a:rPr lang="en-CA" sz="3600" b="1">
                <a:solidFill>
                  <a:schemeClr val="accent1"/>
                </a:solidFill>
              </a:rPr>
              <a:t>Rental Income</a:t>
            </a:r>
          </a:p>
        </p:txBody>
      </p:sp>
      <p:sp>
        <p:nvSpPr>
          <p:cNvPr id="3" name="Content Placeholder 2">
            <a:extLst>
              <a:ext uri="{FF2B5EF4-FFF2-40B4-BE49-F238E27FC236}">
                <a16:creationId xmlns:a16="http://schemas.microsoft.com/office/drawing/2014/main" id="{BAD3E66E-70CE-5E15-EA64-71569425E026}"/>
              </a:ext>
            </a:extLst>
          </p:cNvPr>
          <p:cNvSpPr>
            <a:spLocks noGrp="1"/>
          </p:cNvSpPr>
          <p:nvPr>
            <p:ph idx="1"/>
          </p:nvPr>
        </p:nvSpPr>
        <p:spPr>
          <a:xfrm>
            <a:off x="643467" y="1457471"/>
            <a:ext cx="10905066" cy="4719492"/>
          </a:xfrm>
        </p:spPr>
        <p:txBody>
          <a:bodyPr vert="horz" lIns="91440" tIns="45720" rIns="91440" bIns="45720" rtlCol="0" anchor="t">
            <a:normAutofit lnSpcReduction="10000"/>
          </a:bodyPr>
          <a:lstStyle/>
          <a:p>
            <a:pPr marL="0" indent="0">
              <a:buNone/>
            </a:pPr>
            <a:r>
              <a:rPr lang="en-CA" sz="3600" dirty="0"/>
              <a:t>Using current or renovated building to generate rental income</a:t>
            </a:r>
          </a:p>
          <a:p>
            <a:r>
              <a:rPr lang="en-CA" sz="3600" dirty="0"/>
              <a:t>Consider leasing space for offices, daycare, schools, day programs, community programs, pickleball or to other faith groups </a:t>
            </a:r>
            <a:r>
              <a:rPr lang="en-CA" sz="3600" u="sng" dirty="0"/>
              <a:t>at market rates</a:t>
            </a:r>
          </a:p>
          <a:p>
            <a:r>
              <a:rPr lang="en-CA" sz="3600" dirty="0"/>
              <a:t>Approved Kitchens may be rented by food services</a:t>
            </a:r>
          </a:p>
          <a:p>
            <a:r>
              <a:rPr lang="en-CA" sz="3600" dirty="0"/>
              <a:t>Consider leasing outdoor space for cell towers, parking, food trucks etc.</a:t>
            </a:r>
          </a:p>
          <a:p>
            <a:r>
              <a:rPr lang="en-CA" sz="3600" dirty="0"/>
              <a:t>Check out the resources on the website toolkit</a:t>
            </a:r>
          </a:p>
          <a:p>
            <a:endParaRPr lang="en-CA" sz="36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59130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0FAD73-D62D-7587-8D04-6CFF28DD1262}"/>
              </a:ext>
            </a:extLst>
          </p:cNvPr>
          <p:cNvSpPr>
            <a:spLocks noGrp="1"/>
          </p:cNvSpPr>
          <p:nvPr>
            <p:ph type="title"/>
          </p:nvPr>
        </p:nvSpPr>
        <p:spPr>
          <a:xfrm>
            <a:off x="643467" y="321734"/>
            <a:ext cx="10905066" cy="1135737"/>
          </a:xfrm>
        </p:spPr>
        <p:txBody>
          <a:bodyPr>
            <a:normAutofit/>
          </a:bodyPr>
          <a:lstStyle/>
          <a:p>
            <a:r>
              <a:rPr lang="en-CA" sz="3600" b="1">
                <a:solidFill>
                  <a:schemeClr val="accent1"/>
                </a:solidFill>
              </a:rPr>
              <a:t>Rental Income</a:t>
            </a:r>
          </a:p>
        </p:txBody>
      </p:sp>
      <p:sp>
        <p:nvSpPr>
          <p:cNvPr id="3" name="Content Placeholder 2">
            <a:extLst>
              <a:ext uri="{FF2B5EF4-FFF2-40B4-BE49-F238E27FC236}">
                <a16:creationId xmlns:a16="http://schemas.microsoft.com/office/drawing/2014/main" id="{BAD3E66E-70CE-5E15-EA64-71569425E026}"/>
              </a:ext>
            </a:extLst>
          </p:cNvPr>
          <p:cNvSpPr>
            <a:spLocks noGrp="1"/>
          </p:cNvSpPr>
          <p:nvPr>
            <p:ph idx="1"/>
          </p:nvPr>
        </p:nvSpPr>
        <p:spPr>
          <a:xfrm>
            <a:off x="643467" y="1457471"/>
            <a:ext cx="10905066" cy="4719492"/>
          </a:xfrm>
        </p:spPr>
        <p:txBody>
          <a:bodyPr>
            <a:normAutofit/>
          </a:bodyPr>
          <a:lstStyle/>
          <a:p>
            <a:pPr marL="0" indent="0">
              <a:buNone/>
            </a:pPr>
            <a:r>
              <a:rPr lang="en-CA" sz="3600" dirty="0"/>
              <a:t>Two new ways to advertise space in </a:t>
            </a:r>
            <a:r>
              <a:rPr lang="en-CA" sz="3600"/>
              <a:t>your church </a:t>
            </a:r>
            <a:r>
              <a:rPr lang="en-CA" sz="3600" dirty="0"/>
              <a:t>for rent on-line</a:t>
            </a:r>
          </a:p>
          <a:p>
            <a:pPr marL="0" indent="0">
              <a:buNone/>
            </a:pPr>
            <a:r>
              <a:rPr lang="en-CA" sz="3600" dirty="0">
                <a:hlinkClick r:id="rId3"/>
              </a:rPr>
              <a:t>https://activatespace.io/</a:t>
            </a:r>
            <a:r>
              <a:rPr lang="en-CA" sz="3600" dirty="0"/>
              <a:t> </a:t>
            </a:r>
          </a:p>
          <a:p>
            <a:pPr marL="0" indent="0">
              <a:buNone/>
            </a:pPr>
            <a:r>
              <a:rPr lang="en-CA" sz="3600" dirty="0">
                <a:hlinkClick r:id="rId4"/>
              </a:rPr>
              <a:t>https://www.tucc.ca/spaces-united/</a:t>
            </a:r>
            <a:endParaRPr lang="en-CA" sz="3600" dirty="0"/>
          </a:p>
          <a:p>
            <a:pPr marL="0" indent="0">
              <a:buNone/>
            </a:pPr>
            <a:endParaRPr lang="en-CA" sz="36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07334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865322AE-E19F-D6A1-D0A8-383106FCE373}"/>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b="1" kern="1200">
                <a:solidFill>
                  <a:srgbClr val="080808"/>
                </a:solidFill>
                <a:latin typeface="+mj-lt"/>
                <a:ea typeface="+mj-ea"/>
                <a:cs typeface="+mj-cs"/>
              </a:rPr>
              <a:t>Questions</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45030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865322AE-E19F-D6A1-D0A8-383106FCE373}"/>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b="1" kern="1200">
                <a:solidFill>
                  <a:srgbClr val="080808"/>
                </a:solidFill>
                <a:latin typeface="+mj-lt"/>
                <a:ea typeface="+mj-ea"/>
                <a:cs typeface="+mj-cs"/>
              </a:rPr>
              <a:t>Anxiety</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55983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EBCCEB-F407-3ED4-DF9D-1DA45DE751B9}"/>
              </a:ext>
            </a:extLst>
          </p:cNvPr>
          <p:cNvSpPr>
            <a:spLocks noGrp="1"/>
          </p:cNvSpPr>
          <p:nvPr>
            <p:ph type="title"/>
          </p:nvPr>
        </p:nvSpPr>
        <p:spPr>
          <a:xfrm>
            <a:off x="643467" y="296877"/>
            <a:ext cx="10905066" cy="1135737"/>
          </a:xfrm>
        </p:spPr>
        <p:txBody>
          <a:bodyPr>
            <a:normAutofit/>
          </a:bodyPr>
          <a:lstStyle/>
          <a:p>
            <a:r>
              <a:rPr lang="en-CA" sz="3600" b="1" dirty="0">
                <a:solidFill>
                  <a:schemeClr val="accent5"/>
                </a:solidFill>
              </a:rPr>
              <a:t>Anxiety</a:t>
            </a:r>
          </a:p>
        </p:txBody>
      </p:sp>
      <p:sp>
        <p:nvSpPr>
          <p:cNvPr id="3" name="Content Placeholder 2">
            <a:extLst>
              <a:ext uri="{FF2B5EF4-FFF2-40B4-BE49-F238E27FC236}">
                <a16:creationId xmlns:a16="http://schemas.microsoft.com/office/drawing/2014/main" id="{4B0B6EC7-9457-CB9A-3ECD-9434BBD66E51}"/>
              </a:ext>
            </a:extLst>
          </p:cNvPr>
          <p:cNvSpPr>
            <a:spLocks noGrp="1"/>
          </p:cNvSpPr>
          <p:nvPr>
            <p:ph idx="1"/>
          </p:nvPr>
        </p:nvSpPr>
        <p:spPr>
          <a:xfrm>
            <a:off x="643467" y="1782981"/>
            <a:ext cx="10905066" cy="4393982"/>
          </a:xfrm>
        </p:spPr>
        <p:txBody>
          <a:bodyPr>
            <a:normAutofit/>
          </a:bodyPr>
          <a:lstStyle/>
          <a:p>
            <a:r>
              <a:rPr lang="en-CA" sz="2000" dirty="0"/>
              <a:t>We recognize that finances are a concern for the majority of congregations, and this has been compounded by the effects of the pandemic and the changes to our society, church attendance and fundraising</a:t>
            </a:r>
          </a:p>
          <a:p>
            <a:r>
              <a:rPr lang="en-CA" sz="2000" dirty="0"/>
              <a:t>Stress about finances can make people feel uneasy and overwhelmed which takes energy away from other areas</a:t>
            </a:r>
          </a:p>
          <a:p>
            <a:r>
              <a:rPr lang="en-CA" sz="2000" dirty="0"/>
              <a:t>Stress about finances can make it difficult to make decisions and envision new possibilities.</a:t>
            </a:r>
          </a:p>
          <a:p>
            <a:r>
              <a:rPr lang="en-CA" sz="2000" dirty="0"/>
              <a:t>Naming the stress, talking about the situation and approaching with openness to new ideas can reduce the anxiety</a:t>
            </a:r>
          </a:p>
          <a:p>
            <a:r>
              <a:rPr lang="en-CA" sz="2000" dirty="0"/>
              <a:t>Remember finances are a shared congregational responsibility and not something the treasurer or governing body can address alone.</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93204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865322AE-E19F-D6A1-D0A8-383106FCE373}"/>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b="1" kern="1200">
                <a:solidFill>
                  <a:srgbClr val="080808"/>
                </a:solidFill>
                <a:latin typeface="+mj-lt"/>
                <a:ea typeface="+mj-ea"/>
                <a:cs typeface="+mj-cs"/>
              </a:rPr>
              <a:t>Community of Faith Profile</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830634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0FAD73-D62D-7587-8D04-6CFF28DD1262}"/>
              </a:ext>
            </a:extLst>
          </p:cNvPr>
          <p:cNvSpPr>
            <a:spLocks noGrp="1"/>
          </p:cNvSpPr>
          <p:nvPr>
            <p:ph type="title"/>
          </p:nvPr>
        </p:nvSpPr>
        <p:spPr>
          <a:xfrm>
            <a:off x="643467" y="321734"/>
            <a:ext cx="10905066" cy="1135737"/>
          </a:xfrm>
        </p:spPr>
        <p:txBody>
          <a:bodyPr>
            <a:normAutofit/>
          </a:bodyPr>
          <a:lstStyle/>
          <a:p>
            <a:r>
              <a:rPr lang="en-CA" sz="3600" b="1">
                <a:solidFill>
                  <a:schemeClr val="accent1"/>
                </a:solidFill>
              </a:rPr>
              <a:t>Components</a:t>
            </a:r>
          </a:p>
        </p:txBody>
      </p:sp>
      <p:sp>
        <p:nvSpPr>
          <p:cNvPr id="3" name="Content Placeholder 2">
            <a:extLst>
              <a:ext uri="{FF2B5EF4-FFF2-40B4-BE49-F238E27FC236}">
                <a16:creationId xmlns:a16="http://schemas.microsoft.com/office/drawing/2014/main" id="{BAD3E66E-70CE-5E15-EA64-71569425E026}"/>
              </a:ext>
            </a:extLst>
          </p:cNvPr>
          <p:cNvSpPr>
            <a:spLocks noGrp="1"/>
          </p:cNvSpPr>
          <p:nvPr>
            <p:ph idx="1"/>
          </p:nvPr>
        </p:nvSpPr>
        <p:spPr>
          <a:xfrm>
            <a:off x="643467" y="1457471"/>
            <a:ext cx="10905066" cy="4719492"/>
          </a:xfrm>
        </p:spPr>
        <p:txBody>
          <a:bodyPr>
            <a:normAutofit/>
          </a:bodyPr>
          <a:lstStyle/>
          <a:p>
            <a:r>
              <a:rPr lang="en-CA" sz="3600"/>
              <a:t>Financial Viability Worksheet</a:t>
            </a:r>
          </a:p>
          <a:p>
            <a:r>
              <a:rPr lang="en-CA" sz="3600"/>
              <a:t>Demographics Worksheet</a:t>
            </a:r>
          </a:p>
          <a:p>
            <a:r>
              <a:rPr lang="en-CA" sz="3600"/>
              <a:t>Real Property Worksheet</a:t>
            </a:r>
          </a:p>
          <a:p>
            <a:r>
              <a:rPr lang="en-CA" sz="3600"/>
              <a:t>Living Faith Story Worksheet</a:t>
            </a:r>
          </a:p>
          <a:p>
            <a:endParaRPr lang="en-CA" sz="3600"/>
          </a:p>
          <a:p>
            <a:pPr marL="0" indent="0" algn="ctr">
              <a:buNone/>
            </a:pPr>
            <a:r>
              <a:rPr lang="en-CA" sz="3600">
                <a:highlight>
                  <a:srgbClr val="FFFF00"/>
                </a:highlight>
              </a:rPr>
              <a:t>Can be found under Congregational Support Toolkit 2 on the regional council websites</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6820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0FAD73-D62D-7587-8D04-6CFF28DD1262}"/>
              </a:ext>
            </a:extLst>
          </p:cNvPr>
          <p:cNvSpPr>
            <a:spLocks noGrp="1"/>
          </p:cNvSpPr>
          <p:nvPr>
            <p:ph type="title"/>
          </p:nvPr>
        </p:nvSpPr>
        <p:spPr>
          <a:xfrm>
            <a:off x="643467" y="321734"/>
            <a:ext cx="10905066" cy="1135737"/>
          </a:xfrm>
        </p:spPr>
        <p:txBody>
          <a:bodyPr>
            <a:normAutofit/>
          </a:bodyPr>
          <a:lstStyle/>
          <a:p>
            <a:r>
              <a:rPr lang="en-CA" sz="3600" b="1">
                <a:solidFill>
                  <a:schemeClr val="accent1"/>
                </a:solidFill>
              </a:rPr>
              <a:t>How it Can Help</a:t>
            </a:r>
          </a:p>
        </p:txBody>
      </p:sp>
      <p:sp>
        <p:nvSpPr>
          <p:cNvPr id="3" name="Content Placeholder 2">
            <a:extLst>
              <a:ext uri="{FF2B5EF4-FFF2-40B4-BE49-F238E27FC236}">
                <a16:creationId xmlns:a16="http://schemas.microsoft.com/office/drawing/2014/main" id="{BAD3E66E-70CE-5E15-EA64-71569425E026}"/>
              </a:ext>
            </a:extLst>
          </p:cNvPr>
          <p:cNvSpPr>
            <a:spLocks noGrp="1"/>
          </p:cNvSpPr>
          <p:nvPr>
            <p:ph idx="1"/>
          </p:nvPr>
        </p:nvSpPr>
        <p:spPr>
          <a:xfrm>
            <a:off x="643467" y="1457471"/>
            <a:ext cx="10905066" cy="4719492"/>
          </a:xfrm>
        </p:spPr>
        <p:txBody>
          <a:bodyPr>
            <a:normAutofit lnSpcReduction="10000"/>
          </a:bodyPr>
          <a:lstStyle/>
          <a:p>
            <a:r>
              <a:rPr lang="en-CA" sz="3600"/>
              <a:t>Gathers 5 years worth of data for review</a:t>
            </a:r>
          </a:p>
          <a:p>
            <a:r>
              <a:rPr lang="en-CA" sz="3600"/>
              <a:t>Makes it possible to identify trends</a:t>
            </a:r>
          </a:p>
          <a:p>
            <a:r>
              <a:rPr lang="en-CA" sz="3600"/>
              <a:t>Asks questions about giving patterns, building expenses, number of supporting households, other assets such as the gifts, skills and passions of members</a:t>
            </a:r>
          </a:p>
          <a:p>
            <a:r>
              <a:rPr lang="en-CA" sz="3600"/>
              <a:t>Provides a framework for discussion and reflection</a:t>
            </a:r>
          </a:p>
          <a:p>
            <a:r>
              <a:rPr lang="en-CA" sz="3600"/>
              <a:t>Living Faith Story describes the congregation and your ministry priorities.  What are you called to do?  What do you need to do it?  </a:t>
            </a:r>
          </a:p>
          <a:p>
            <a:endParaRPr lang="en-CA" sz="360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7473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65B701AC56BA4FB3A5D1CFA1BAE5FC" ma:contentTypeVersion="21" ma:contentTypeDescription="Create a new document." ma:contentTypeScope="" ma:versionID="f6a474ee299d7ba90d9c032d38396288">
  <xsd:schema xmlns:xsd="http://www.w3.org/2001/XMLSchema" xmlns:xs="http://www.w3.org/2001/XMLSchema" xmlns:p="http://schemas.microsoft.com/office/2006/metadata/properties" xmlns:ns2="eb6d8c5d-5b31-4807-8756-a31b61bec20d" xmlns:ns3="df7a6486-5cb5-4d59-af98-d4fe17542792" xmlns:ns4="4407823d-61e7-4bc6-891e-faf5fc9f08f4" targetNamespace="http://schemas.microsoft.com/office/2006/metadata/properties" ma:root="true" ma:fieldsID="55c08f3b7f2f987addd717ba84ff9d35" ns2:_="" ns3:_="" ns4:_="">
    <xsd:import namespace="eb6d8c5d-5b31-4807-8756-a31b61bec20d"/>
    <xsd:import namespace="df7a6486-5cb5-4d59-af98-d4fe17542792"/>
    <xsd:import namespace="4407823d-61e7-4bc6-891e-faf5fc9f08f4"/>
    <xsd:element name="properties">
      <xsd:complexType>
        <xsd:sequence>
          <xsd:element name="documentManagement">
            <xsd:complexType>
              <xsd:all>
                <xsd:element ref="ns2:uccTrueDocumentDate"/>
                <xsd:element ref="ns2:i6f2cb5525bb4939af72cb97a4f89ecd" minOccurs="0"/>
                <xsd:element ref="ns2:TaxCatchAll" minOccurs="0"/>
                <xsd:element ref="ns3:Doc_x002e_Status" minOccurs="0"/>
                <xsd:element ref="ns3:Region" minOccurs="0"/>
                <xsd:element ref="ns3:f9d17451722148f297d54ba944af57bf" minOccurs="0"/>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6d8c5d-5b31-4807-8756-a31b61bec20d" elementFormDefault="qualified">
    <xsd:import namespace="http://schemas.microsoft.com/office/2006/documentManagement/types"/>
    <xsd:import namespace="http://schemas.microsoft.com/office/infopath/2007/PartnerControls"/>
    <xsd:element name="uccTrueDocumentDate" ma:index="8" ma:displayName="True Document Date" ma:default="[today]" ma:format="DateOnly" ma:internalName="uccTrueDocumentDate">
      <xsd:simpleType>
        <xsd:restriction base="dms:DateTime"/>
      </xsd:simpleType>
    </xsd:element>
    <xsd:element name="i6f2cb5525bb4939af72cb97a4f89ecd" ma:index="10" nillable="true" ma:taxonomy="true" ma:internalName="i6f2cb5525bb4939af72cb97a4f89ecd" ma:taxonomyFieldName="uccDocumentType" ma:displayName="Doc Type" ma:default="" ma:fieldId="{26f2cb55-25bb-4939-af72-cb97a4f89ecd}" ma:sspId="3c940ca1-5ff5-4c12-9ecd-e33ede4a829f" ma:termSetId="c0b74db9-4df9-4803-aeb2-c71138ab57a4"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12d3637d-1c4d-45f5-b331-d05f9d62b062}" ma:internalName="TaxCatchAll" ma:showField="CatchAllData" ma:web="4407823d-61e7-4bc6-891e-faf5fc9f08f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f7a6486-5cb5-4d59-af98-d4fe17542792" elementFormDefault="qualified">
    <xsd:import namespace="http://schemas.microsoft.com/office/2006/documentManagement/types"/>
    <xsd:import namespace="http://schemas.microsoft.com/office/infopath/2007/PartnerControls"/>
    <xsd:element name="Doc_x002e_Status" ma:index="12" nillable="true" ma:displayName="Doc. Status" ma:format="Dropdown" ma:internalName="Doc_x002e_Status">
      <xsd:simpleType>
        <xsd:restriction base="dms:Choice">
          <xsd:enumeration value="Approved"/>
          <xsd:enumeration value="Draft"/>
          <xsd:enumeration value="Pending Review"/>
        </xsd:restriction>
      </xsd:simpleType>
    </xsd:element>
    <xsd:element name="Region" ma:index="13" nillable="true" ma:displayName="Region" ma:format="Dropdown" ma:internalName="Region">
      <xsd:complexType>
        <xsd:complexContent>
          <xsd:extension base="dms:MultiChoice">
            <xsd:sequence>
              <xsd:element name="Value" maxOccurs="unbounded" minOccurs="0" nillable="true">
                <xsd:simpleType>
                  <xsd:restriction base="dms:Choice">
                    <xsd:enumeration value="ARW"/>
                    <xsd:enumeration value="HF"/>
                    <xsd:enumeration value="WOW"/>
                  </xsd:restriction>
                </xsd:simpleType>
              </xsd:element>
            </xsd:sequence>
          </xsd:extension>
        </xsd:complexContent>
      </xsd:complexType>
    </xsd:element>
    <xsd:element name="f9d17451722148f297d54ba944af57bf" ma:index="15" nillable="true" ma:taxonomy="true" ma:internalName="f9d17451722148f297d54ba944af57bf" ma:taxonomyFieldName="Area_x0020_of_x0020_Work" ma:displayName="Area of Work" ma:default="" ma:fieldId="{f9d17451-7221-48f2-97d5-4ba944af57bf}" ma:taxonomyMulti="true" ma:sspId="3c940ca1-5ff5-4c12-9ecd-e33ede4a829f" ma:termSetId="e7ce82ea-0f8d-47d5-986b-a0653fd3f113" ma:anchorId="00000000-0000-0000-0000-000000000000" ma:open="false" ma:isKeyword="false">
      <xsd:complexType>
        <xsd:sequence>
          <xsd:element ref="pc:Terms" minOccurs="0" maxOccurs="1"/>
        </xsd:sequence>
      </xsd:complex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AutoTags" ma:index="22" nillable="true" ma:displayName="Tags" ma:internalName="MediaServiceAutoTags"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ServiceDateTaken" ma:index="26" nillable="true" ma:displayName="MediaServiceDateTaken" ma:internalName="MediaServiceDateTake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407823d-61e7-4bc6-891e-faf5fc9f08f4"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uccTrueDocumentDate xmlns="eb6d8c5d-5b31-4807-8756-a31b61bec20d">2023-01-06T15:22:26+00:00</uccTrueDocumentDate>
    <TaxCatchAll xmlns="eb6d8c5d-5b31-4807-8756-a31b61bec20d">
      <Value>61</Value>
    </TaxCatchAll>
    <Region xmlns="df7a6486-5cb5-4d59-af98-d4fe17542792">
      <Value>ARW</Value>
      <Value>HF</Value>
      <Value>WOW</Value>
    </Region>
    <f9d17451722148f297d54ba944af57bf xmlns="df7a6486-5cb5-4d59-af98-d4fe17542792">
      <Terms xmlns="http://schemas.microsoft.com/office/infopath/2007/PartnerControls">
        <TermInfo xmlns="http://schemas.microsoft.com/office/infopath/2007/PartnerControls">
          <TermName xmlns="http://schemas.microsoft.com/office/infopath/2007/PartnerControls">Webinar</TermName>
          <TermId xmlns="http://schemas.microsoft.com/office/infopath/2007/PartnerControls">c3084589-6634-4ee2-abc4-afcd16841b55</TermId>
        </TermInfo>
      </Terms>
    </f9d17451722148f297d54ba944af57bf>
    <i6f2cb5525bb4939af72cb97a4f89ecd xmlns="eb6d8c5d-5b31-4807-8756-a31b61bec20d">
      <Terms xmlns="http://schemas.microsoft.com/office/infopath/2007/PartnerControls"/>
    </i6f2cb5525bb4939af72cb97a4f89ecd>
    <Doc_x002e_Status xmlns="df7a6486-5cb5-4d59-af98-d4fe17542792" xsi:nil="true"/>
  </documentManagement>
</p:properties>
</file>

<file path=customXml/itemProps1.xml><?xml version="1.0" encoding="utf-8"?>
<ds:datastoreItem xmlns:ds="http://schemas.openxmlformats.org/officeDocument/2006/customXml" ds:itemID="{34D81D13-52B4-4EA0-8493-664E5A6F47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6d8c5d-5b31-4807-8756-a31b61bec20d"/>
    <ds:schemaRef ds:uri="df7a6486-5cb5-4d59-af98-d4fe17542792"/>
    <ds:schemaRef ds:uri="4407823d-61e7-4bc6-891e-faf5fc9f08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B6D2A7-0855-4B3D-BEC5-36E7340C7FC0}">
  <ds:schemaRefs>
    <ds:schemaRef ds:uri="http://schemas.microsoft.com/sharepoint/v3/contenttype/forms"/>
  </ds:schemaRefs>
</ds:datastoreItem>
</file>

<file path=customXml/itemProps3.xml><?xml version="1.0" encoding="utf-8"?>
<ds:datastoreItem xmlns:ds="http://schemas.openxmlformats.org/officeDocument/2006/customXml" ds:itemID="{DD69CF58-7FC5-4E01-BF4F-E4E959C6233B}">
  <ds:schemaRefs>
    <ds:schemaRef ds:uri="http://purl.org/dc/dcmitype/"/>
    <ds:schemaRef ds:uri="http://purl.org/dc/terms/"/>
    <ds:schemaRef ds:uri="eb6d8c5d-5b31-4807-8756-a31b61bec20d"/>
    <ds:schemaRef ds:uri="http://schemas.openxmlformats.org/package/2006/metadata/core-properties"/>
    <ds:schemaRef ds:uri="http://schemas.microsoft.com/office/2006/metadata/properties"/>
    <ds:schemaRef ds:uri="http://purl.org/dc/elements/1.1/"/>
    <ds:schemaRef ds:uri="http://www.w3.org/XML/1998/namespace"/>
    <ds:schemaRef ds:uri="http://schemas.microsoft.com/office/2006/documentManagement/types"/>
    <ds:schemaRef ds:uri="http://schemas.microsoft.com/office/infopath/2007/PartnerControls"/>
    <ds:schemaRef ds:uri="4407823d-61e7-4bc6-891e-faf5fc9f08f4"/>
    <ds:schemaRef ds:uri="df7a6486-5cb5-4d59-af98-d4fe17542792"/>
  </ds:schemaRefs>
</ds:datastoreItem>
</file>

<file path=docProps/app.xml><?xml version="1.0" encoding="utf-8"?>
<Properties xmlns="http://schemas.openxmlformats.org/officeDocument/2006/extended-properties" xmlns:vt="http://schemas.openxmlformats.org/officeDocument/2006/docPropsVTypes">
  <TotalTime>74</TotalTime>
  <Words>3716</Words>
  <Application>Microsoft Office PowerPoint</Application>
  <PresentationFormat>Widescreen</PresentationFormat>
  <Paragraphs>347</Paragraphs>
  <Slides>46</Slides>
  <Notes>23</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Office Theme</vt:lpstr>
      <vt:lpstr>ShapesVTI</vt:lpstr>
      <vt:lpstr>Deficit Dilemma</vt:lpstr>
      <vt:lpstr>Agenda</vt:lpstr>
      <vt:lpstr>Territorial Acknowledgement</vt:lpstr>
      <vt:lpstr>Prayer</vt:lpstr>
      <vt:lpstr>Anxiety</vt:lpstr>
      <vt:lpstr>Anxiety</vt:lpstr>
      <vt:lpstr>Community of Faith Profile</vt:lpstr>
      <vt:lpstr>Components</vt:lpstr>
      <vt:lpstr>How it Can Help</vt:lpstr>
      <vt:lpstr>When is it Needed?</vt:lpstr>
      <vt:lpstr>Stewardship</vt:lpstr>
      <vt:lpstr>Deficit Dilemma:</vt:lpstr>
      <vt:lpstr>Leadership Must Remain Calm and Communicate a Plan</vt:lpstr>
      <vt:lpstr>PowerPoint Presentation</vt:lpstr>
      <vt:lpstr>Scenario Budgeting</vt:lpstr>
      <vt:lpstr>Examples of Unknowns</vt:lpstr>
      <vt:lpstr>Possible Steps to Take  You must explain to stakeholders how programming will be impacted by possible unknowns</vt:lpstr>
      <vt:lpstr>PowerPoint Presentation</vt:lpstr>
      <vt:lpstr>PowerPoint Presentation</vt:lpstr>
      <vt:lpstr>More Info</vt:lpstr>
      <vt:lpstr>Online Giving: Make it Easy and Instant</vt:lpstr>
      <vt:lpstr>Grants and Resources</vt:lpstr>
      <vt:lpstr>PowerPoint Presentation</vt:lpstr>
      <vt:lpstr>Get Quotes on Services</vt:lpstr>
      <vt:lpstr>Last Threads…</vt:lpstr>
      <vt:lpstr>PowerPoint Presentation</vt:lpstr>
      <vt:lpstr>PowerPoint Presentation</vt:lpstr>
      <vt:lpstr>Staffing</vt:lpstr>
      <vt:lpstr>PowerPoint Presentation</vt:lpstr>
      <vt:lpstr>Changes in staffing and ministry is a BIG DEAL</vt:lpstr>
      <vt:lpstr>Small Savings Add Up</vt:lpstr>
      <vt:lpstr>Shop Around </vt:lpstr>
      <vt:lpstr>Restricted Funds</vt:lpstr>
      <vt:lpstr>PowerPoint Presentation</vt:lpstr>
      <vt:lpstr>Designated Funds</vt:lpstr>
      <vt:lpstr>Restricted Funds</vt:lpstr>
      <vt:lpstr>Collaborative Ministry</vt:lpstr>
      <vt:lpstr>Collaborative Ministries</vt:lpstr>
      <vt:lpstr>Treasurer’s Webinars</vt:lpstr>
      <vt:lpstr>Treasurer’s Webinars</vt:lpstr>
      <vt:lpstr>PowerPoint Presentation</vt:lpstr>
      <vt:lpstr>Long Term Options Property Re-development &amp; Rental Income</vt:lpstr>
      <vt:lpstr>Property Redevelopment</vt:lpstr>
      <vt:lpstr>Rental Income</vt:lpstr>
      <vt:lpstr>Rental Income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Deficit Dilemma</dc:title>
  <dc:creator>John Neff</dc:creator>
  <cp:lastModifiedBy>Lynne Allin</cp:lastModifiedBy>
  <cp:revision>10</cp:revision>
  <dcterms:created xsi:type="dcterms:W3CDTF">2023-01-06T15:17:46Z</dcterms:created>
  <dcterms:modified xsi:type="dcterms:W3CDTF">2023-01-13T16:30:57Z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0x0101005A65B701AC56BA4FB3A5D1CFA1BAE5FC</vt:lpwstr>
  </property>
  <property fmtid="{D5CDD505-2E9C-101B-9397-08002B2CF9AE}" pid="3" name="uccDocumentType">
    <vt:lpwstr/>
  </property>
  <property fmtid="{D5CDD505-2E9C-101B-9397-08002B2CF9AE}" pid="4" name="Area of Work">
    <vt:lpwstr>61;#Webinar|c3084589-6634-4ee2-abc4-afcd16841b55</vt:lpwstr>
  </property>
</Properties>
</file>