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ynne Allin" initials="LA" lastIdx="1" clrIdx="0">
    <p:extLst>
      <p:ext uri="{19B8F6BF-5375-455C-9EA6-DF929625EA0E}">
        <p15:presenceInfo xmlns:p15="http://schemas.microsoft.com/office/powerpoint/2012/main" userId="S::LAllin@united-church.ca::580572af-8ff1-49c7-b3d8-dc779ae3604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76" d="100"/>
          <a:sy n="76" d="100"/>
        </p:scale>
        <p:origin x="26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ne Allin" userId="580572af-8ff1-49c7-b3d8-dc779ae36041" providerId="ADAL" clId="{FA4DF979-EF16-42E3-9E03-04E1A49D40CC}"/>
    <pc:docChg chg="custSel modSld">
      <pc:chgData name="Lynne Allin" userId="580572af-8ff1-49c7-b3d8-dc779ae36041" providerId="ADAL" clId="{FA4DF979-EF16-42E3-9E03-04E1A49D40CC}" dt="2023-11-15T15:47:58.658" v="568" actId="20577"/>
      <pc:docMkLst>
        <pc:docMk/>
      </pc:docMkLst>
      <pc:sldChg chg="modSp mod">
        <pc:chgData name="Lynne Allin" userId="580572af-8ff1-49c7-b3d8-dc779ae36041" providerId="ADAL" clId="{FA4DF979-EF16-42E3-9E03-04E1A49D40CC}" dt="2023-11-15T15:47:58.658" v="568" actId="20577"/>
        <pc:sldMkLst>
          <pc:docMk/>
          <pc:sldMk cId="3935423109" sldId="257"/>
        </pc:sldMkLst>
        <pc:spChg chg="mod">
          <ac:chgData name="Lynne Allin" userId="580572af-8ff1-49c7-b3d8-dc779ae36041" providerId="ADAL" clId="{FA4DF979-EF16-42E3-9E03-04E1A49D40CC}" dt="2023-11-15T15:47:58.658" v="568" actId="20577"/>
          <ac:spMkLst>
            <pc:docMk/>
            <pc:sldMk cId="3935423109" sldId="257"/>
            <ac:spMk id="3" creationId="{82E7A31E-D00A-4C9D-8C66-86E49BDE0B98}"/>
          </ac:spMkLst>
        </pc:spChg>
      </pc:sldChg>
      <pc:sldChg chg="modAnim modNotesTx">
        <pc:chgData name="Lynne Allin" userId="580572af-8ff1-49c7-b3d8-dc779ae36041" providerId="ADAL" clId="{FA4DF979-EF16-42E3-9E03-04E1A49D40CC}" dt="2023-11-15T14:29:37.615" v="562"/>
        <pc:sldMkLst>
          <pc:docMk/>
          <pc:sldMk cId="1002274565" sldId="258"/>
        </pc:sldMkLst>
      </pc:sldChg>
      <pc:sldChg chg="modSp mod modAnim">
        <pc:chgData name="Lynne Allin" userId="580572af-8ff1-49c7-b3d8-dc779ae36041" providerId="ADAL" clId="{FA4DF979-EF16-42E3-9E03-04E1A49D40CC}" dt="2023-11-15T14:29:49.274" v="563"/>
        <pc:sldMkLst>
          <pc:docMk/>
          <pc:sldMk cId="4246747710" sldId="259"/>
        </pc:sldMkLst>
        <pc:spChg chg="mod">
          <ac:chgData name="Lynne Allin" userId="580572af-8ff1-49c7-b3d8-dc779ae36041" providerId="ADAL" clId="{FA4DF979-EF16-42E3-9E03-04E1A49D40CC}" dt="2023-11-15T14:16:37.416" v="257" actId="14100"/>
          <ac:spMkLst>
            <pc:docMk/>
            <pc:sldMk cId="4246747710" sldId="259"/>
            <ac:spMk id="3" creationId="{19BCE41E-35FE-4478-8178-32A7F3928365}"/>
          </ac:spMkLst>
        </pc:spChg>
      </pc:sldChg>
      <pc:sldChg chg="modNotesTx">
        <pc:chgData name="Lynne Allin" userId="580572af-8ff1-49c7-b3d8-dc779ae36041" providerId="ADAL" clId="{FA4DF979-EF16-42E3-9E03-04E1A49D40CC}" dt="2023-11-15T14:18:25.144" v="398" actId="20577"/>
        <pc:sldMkLst>
          <pc:docMk/>
          <pc:sldMk cId="1009148234" sldId="260"/>
        </pc:sldMkLst>
      </pc:sldChg>
      <pc:sldChg chg="modSp modNotesTx">
        <pc:chgData name="Lynne Allin" userId="580572af-8ff1-49c7-b3d8-dc779ae36041" providerId="ADAL" clId="{FA4DF979-EF16-42E3-9E03-04E1A49D40CC}" dt="2023-11-15T14:20:03.794" v="448" actId="20577"/>
        <pc:sldMkLst>
          <pc:docMk/>
          <pc:sldMk cId="2960895166" sldId="262"/>
        </pc:sldMkLst>
        <pc:spChg chg="mod">
          <ac:chgData name="Lynne Allin" userId="580572af-8ff1-49c7-b3d8-dc779ae36041" providerId="ADAL" clId="{FA4DF979-EF16-42E3-9E03-04E1A49D40CC}" dt="2023-11-15T14:19:31.303" v="426" actId="20577"/>
          <ac:spMkLst>
            <pc:docMk/>
            <pc:sldMk cId="2960895166" sldId="262"/>
            <ac:spMk id="3" creationId="{19BCE41E-35FE-4478-8178-32A7F3928365}"/>
          </ac:spMkLst>
        </pc:spChg>
      </pc:sldChg>
      <pc:sldChg chg="modSp modAnim">
        <pc:chgData name="Lynne Allin" userId="580572af-8ff1-49c7-b3d8-dc779ae36041" providerId="ADAL" clId="{FA4DF979-EF16-42E3-9E03-04E1A49D40CC}" dt="2023-11-15T15:47:10.409" v="567" actId="20577"/>
        <pc:sldMkLst>
          <pc:docMk/>
          <pc:sldMk cId="747474071" sldId="263"/>
        </pc:sldMkLst>
        <pc:spChg chg="mod">
          <ac:chgData name="Lynne Allin" userId="580572af-8ff1-49c7-b3d8-dc779ae36041" providerId="ADAL" clId="{FA4DF979-EF16-42E3-9E03-04E1A49D40CC}" dt="2023-11-15T15:47:10.409" v="567" actId="20577"/>
          <ac:spMkLst>
            <pc:docMk/>
            <pc:sldMk cId="747474071" sldId="263"/>
            <ac:spMk id="3" creationId="{19BCE41E-35FE-4478-8178-32A7F3928365}"/>
          </ac:spMkLst>
        </pc:spChg>
      </pc:sldChg>
      <pc:sldChg chg="modSp">
        <pc:chgData name="Lynne Allin" userId="580572af-8ff1-49c7-b3d8-dc779ae36041" providerId="ADAL" clId="{FA4DF979-EF16-42E3-9E03-04E1A49D40CC}" dt="2023-11-15T14:22:19.985" v="518" actId="20577"/>
        <pc:sldMkLst>
          <pc:docMk/>
          <pc:sldMk cId="4109340094" sldId="264"/>
        </pc:sldMkLst>
        <pc:spChg chg="mod">
          <ac:chgData name="Lynne Allin" userId="580572af-8ff1-49c7-b3d8-dc779ae36041" providerId="ADAL" clId="{FA4DF979-EF16-42E3-9E03-04E1A49D40CC}" dt="2023-11-15T14:22:19.985" v="518" actId="20577"/>
          <ac:spMkLst>
            <pc:docMk/>
            <pc:sldMk cId="4109340094" sldId="264"/>
            <ac:spMk id="3" creationId="{19BCE41E-35FE-4478-8178-32A7F3928365}"/>
          </ac:spMkLst>
        </pc:spChg>
      </pc:sldChg>
      <pc:sldChg chg="modAnim">
        <pc:chgData name="Lynne Allin" userId="580572af-8ff1-49c7-b3d8-dc779ae36041" providerId="ADAL" clId="{FA4DF979-EF16-42E3-9E03-04E1A49D40CC}" dt="2023-11-15T14:22:41.349" v="520"/>
        <pc:sldMkLst>
          <pc:docMk/>
          <pc:sldMk cId="3785498718" sldId="265"/>
        </pc:sldMkLst>
      </pc:sldChg>
      <pc:sldChg chg="modAnim">
        <pc:chgData name="Lynne Allin" userId="580572af-8ff1-49c7-b3d8-dc779ae36041" providerId="ADAL" clId="{FA4DF979-EF16-42E3-9E03-04E1A49D40CC}" dt="2023-11-15T14:29:19.488" v="560"/>
        <pc:sldMkLst>
          <pc:docMk/>
          <pc:sldMk cId="3572748094" sldId="266"/>
        </pc:sldMkLst>
      </pc:sldChg>
      <pc:sldChg chg="modSp mod modAnim">
        <pc:chgData name="Lynne Allin" userId="580572af-8ff1-49c7-b3d8-dc779ae36041" providerId="ADAL" clId="{FA4DF979-EF16-42E3-9E03-04E1A49D40CC}" dt="2023-11-15T14:27:42.002" v="558" actId="20577"/>
        <pc:sldMkLst>
          <pc:docMk/>
          <pc:sldMk cId="749346828" sldId="267"/>
        </pc:sldMkLst>
        <pc:spChg chg="mod">
          <ac:chgData name="Lynne Allin" userId="580572af-8ff1-49c7-b3d8-dc779ae36041" providerId="ADAL" clId="{FA4DF979-EF16-42E3-9E03-04E1A49D40CC}" dt="2023-11-15T14:27:42.002" v="558" actId="20577"/>
          <ac:spMkLst>
            <pc:docMk/>
            <pc:sldMk cId="749346828" sldId="267"/>
            <ac:spMk id="3" creationId="{19BCE41E-35FE-4478-8178-32A7F392836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72F748-B1D8-4771-AF09-0367F3FA43F0}" type="datetimeFigureOut">
              <a:rPr lang="en-CA" smtClean="0"/>
              <a:t>11-15-2023</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519356-6818-4365-A874-A892DBAB61C0}" type="slidenum">
              <a:rPr lang="en-CA" smtClean="0"/>
              <a:t>‹#›</a:t>
            </a:fld>
            <a:endParaRPr lang="en-CA"/>
          </a:p>
        </p:txBody>
      </p:sp>
    </p:spTree>
    <p:extLst>
      <p:ext uri="{BB962C8B-B14F-4D97-AF65-F5344CB8AC3E}">
        <p14:creationId xmlns:p14="http://schemas.microsoft.com/office/powerpoint/2010/main" val="787502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Even before 1925 Methodist and Presbyterian property were held in common</a:t>
            </a:r>
          </a:p>
          <a:p>
            <a:r>
              <a:rPr lang="en-CA" dirty="0"/>
              <a:t>You have to be incorporated to hold property and congregations are not</a:t>
            </a:r>
          </a:p>
          <a:p>
            <a:r>
              <a:rPr lang="en-CA" dirty="0"/>
              <a:t>These are gifts given for the work of the UCC first locally and then by the wider church</a:t>
            </a:r>
          </a:p>
        </p:txBody>
      </p:sp>
      <p:sp>
        <p:nvSpPr>
          <p:cNvPr id="4" name="Slide Number Placeholder 3"/>
          <p:cNvSpPr>
            <a:spLocks noGrp="1"/>
          </p:cNvSpPr>
          <p:nvPr>
            <p:ph type="sldNum" sz="quarter" idx="5"/>
          </p:nvPr>
        </p:nvSpPr>
        <p:spPr/>
        <p:txBody>
          <a:bodyPr/>
          <a:lstStyle/>
          <a:p>
            <a:fld id="{24519356-6818-4365-A874-A892DBAB61C0}" type="slidenum">
              <a:rPr lang="en-CA" smtClean="0"/>
              <a:t>3</a:t>
            </a:fld>
            <a:endParaRPr lang="en-CA"/>
          </a:p>
        </p:txBody>
      </p:sp>
    </p:spTree>
    <p:extLst>
      <p:ext uri="{BB962C8B-B14F-4D97-AF65-F5344CB8AC3E}">
        <p14:creationId xmlns:p14="http://schemas.microsoft.com/office/powerpoint/2010/main" val="11130851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Groups or organizations which will be granted exclusive use of all or portions of the church property for limited times or at all times. This could include other churches, Montessori schools, office space dedicated to the Lessee.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manse is being rented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Excess lands or buildings are being rented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community of faith is leasing property from someone else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New leases or significant changes to existing lease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24519356-6818-4365-A874-A892DBAB61C0}" type="slidenum">
              <a:rPr lang="en-CA" smtClean="0"/>
              <a:t>13</a:t>
            </a:fld>
            <a:endParaRPr lang="en-CA"/>
          </a:p>
        </p:txBody>
      </p:sp>
    </p:spTree>
    <p:extLst>
      <p:ext uri="{BB962C8B-B14F-4D97-AF65-F5344CB8AC3E}">
        <p14:creationId xmlns:p14="http://schemas.microsoft.com/office/powerpoint/2010/main" val="3662920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Requires letters of opinion, listing agreement and consent by CSC</a:t>
            </a:r>
          </a:p>
          <a:p>
            <a:r>
              <a:rPr lang="en-CA" dirty="0"/>
              <a:t>Especially important for a private sale</a:t>
            </a:r>
          </a:p>
          <a:p>
            <a:r>
              <a:rPr lang="en-CA" dirty="0"/>
              <a:t>Consent is required for the sale/purchase to be legal</a:t>
            </a:r>
          </a:p>
          <a:p>
            <a:r>
              <a:rPr lang="en-CA" dirty="0"/>
              <a:t>7 days notice a) be in writing; b) specify the date, time, place, and purpose of the meeting; and c) be mailed or delivered to each trustee at their home or work</a:t>
            </a:r>
          </a:p>
          <a:p>
            <a:r>
              <a:rPr lang="en-CA" sz="1800" dirty="0">
                <a:solidFill>
                  <a:srgbClr val="1F497D"/>
                </a:solidFill>
                <a:effectLst/>
                <a:latin typeface="Calibri" panose="020F0502020204030204" pitchFamily="34" charset="0"/>
                <a:ea typeface="Calibri" panose="020F0502020204030204" pitchFamily="34" charset="0"/>
              </a:rPr>
              <a:t>For trustees to act quickly if they are responding to offers/counter-offers, one approach is for them not to </a:t>
            </a:r>
            <a:r>
              <a:rPr lang="en-CA" sz="1800" u="sng" dirty="0">
                <a:solidFill>
                  <a:srgbClr val="1F497D"/>
                </a:solidFill>
                <a:effectLst/>
                <a:latin typeface="Calibri" panose="020F0502020204030204" pitchFamily="34" charset="0"/>
                <a:ea typeface="Calibri" panose="020F0502020204030204" pitchFamily="34" charset="0"/>
              </a:rPr>
              <a:t>end</a:t>
            </a:r>
            <a:r>
              <a:rPr lang="en-CA" sz="1800" dirty="0">
                <a:solidFill>
                  <a:srgbClr val="1F497D"/>
                </a:solidFill>
                <a:effectLst/>
                <a:latin typeface="Calibri" panose="020F0502020204030204" pitchFamily="34" charset="0"/>
                <a:ea typeface="Calibri" panose="020F0502020204030204" pitchFamily="34" charset="0"/>
              </a:rPr>
              <a:t> the special meeting but instead to adjourn it to a specific date and time (3 days? 5 days?) to consider and make further decisions.  As long as the notice of meeting indicates the meeting will be held on that basis, I see no problem with it.  If any trustees aren’t present at the first session of the special meeting, it would be wise to notify them (email or phone or in person….it doesn’t have to be formal) as to when the meeting will be re-convened for another session. </a:t>
            </a:r>
            <a:endParaRPr lang="en-CA" sz="1800" dirty="0">
              <a:effectLst/>
              <a:latin typeface="Calibri" panose="020F0502020204030204" pitchFamily="34" charset="0"/>
              <a:ea typeface="Calibri" panose="020F0502020204030204" pitchFamily="34" charset="0"/>
            </a:endParaRPr>
          </a:p>
          <a:p>
            <a:r>
              <a:rPr lang="en-CA" sz="1800" dirty="0">
                <a:solidFill>
                  <a:srgbClr val="1F497D"/>
                </a:solidFill>
                <a:effectLst/>
                <a:latin typeface="Calibri" panose="020F0502020204030204" pitchFamily="34" charset="0"/>
                <a:ea typeface="Calibri" panose="020F0502020204030204" pitchFamily="34" charset="0"/>
              </a:rPr>
              <a:t> </a:t>
            </a:r>
            <a:endParaRPr lang="en-CA" sz="1800" dirty="0">
              <a:effectLst/>
              <a:latin typeface="Calibri" panose="020F0502020204030204" pitchFamily="34" charset="0"/>
              <a:ea typeface="Calibri" panose="020F0502020204030204" pitchFamily="34" charset="0"/>
            </a:endParaRPr>
          </a:p>
          <a:p>
            <a:r>
              <a:rPr lang="en-CA" dirty="0"/>
              <a:t> address. </a:t>
            </a:r>
          </a:p>
          <a:p>
            <a:r>
              <a:rPr lang="en-CA" dirty="0"/>
              <a:t>Expectation that due diligence by trustees will include legal and other professional advice</a:t>
            </a:r>
          </a:p>
          <a:p>
            <a:endParaRPr lang="en-CA" dirty="0"/>
          </a:p>
          <a:p>
            <a:endParaRPr lang="en-CA" dirty="0"/>
          </a:p>
        </p:txBody>
      </p:sp>
      <p:sp>
        <p:nvSpPr>
          <p:cNvPr id="4" name="Slide Number Placeholder 3"/>
          <p:cNvSpPr>
            <a:spLocks noGrp="1"/>
          </p:cNvSpPr>
          <p:nvPr>
            <p:ph type="sldNum" sz="quarter" idx="5"/>
          </p:nvPr>
        </p:nvSpPr>
        <p:spPr/>
        <p:txBody>
          <a:bodyPr/>
          <a:lstStyle/>
          <a:p>
            <a:fld id="{24519356-6818-4365-A874-A892DBAB61C0}" type="slidenum">
              <a:rPr lang="en-CA" smtClean="0"/>
              <a:t>4</a:t>
            </a:fld>
            <a:endParaRPr lang="en-CA"/>
          </a:p>
        </p:txBody>
      </p:sp>
    </p:spTree>
    <p:extLst>
      <p:ext uri="{BB962C8B-B14F-4D97-AF65-F5344CB8AC3E}">
        <p14:creationId xmlns:p14="http://schemas.microsoft.com/office/powerpoint/2010/main" val="16921739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r>
              <a:rPr lang="en-CA" dirty="0"/>
              <a:t>Check with your regional council property policy for the dollar amount.  </a:t>
            </a:r>
          </a:p>
          <a:p>
            <a:r>
              <a:rPr lang="en-CA" dirty="0"/>
              <a:t>Net income is the figure used by GC to calculate your assessment</a:t>
            </a:r>
          </a:p>
        </p:txBody>
      </p:sp>
      <p:sp>
        <p:nvSpPr>
          <p:cNvPr id="4" name="Slide Number Placeholder 3"/>
          <p:cNvSpPr>
            <a:spLocks noGrp="1"/>
          </p:cNvSpPr>
          <p:nvPr>
            <p:ph type="sldNum" sz="quarter" idx="5"/>
          </p:nvPr>
        </p:nvSpPr>
        <p:spPr/>
        <p:txBody>
          <a:bodyPr/>
          <a:lstStyle/>
          <a:p>
            <a:fld id="{24519356-6818-4365-A874-A892DBAB61C0}" type="slidenum">
              <a:rPr lang="en-CA" smtClean="0"/>
              <a:t>5</a:t>
            </a:fld>
            <a:endParaRPr lang="en-CA"/>
          </a:p>
        </p:txBody>
      </p:sp>
    </p:spTree>
    <p:extLst>
      <p:ext uri="{BB962C8B-B14F-4D97-AF65-F5344CB8AC3E}">
        <p14:creationId xmlns:p14="http://schemas.microsoft.com/office/powerpoint/2010/main" val="601104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When in doubt ask</a:t>
            </a:r>
          </a:p>
          <a:p>
            <a:endParaRPr lang="en-CA" dirty="0"/>
          </a:p>
          <a:p>
            <a:endParaRPr lang="en-CA" dirty="0"/>
          </a:p>
        </p:txBody>
      </p:sp>
      <p:sp>
        <p:nvSpPr>
          <p:cNvPr id="4" name="Slide Number Placeholder 3"/>
          <p:cNvSpPr>
            <a:spLocks noGrp="1"/>
          </p:cNvSpPr>
          <p:nvPr>
            <p:ph type="sldNum" sz="quarter" idx="5"/>
          </p:nvPr>
        </p:nvSpPr>
        <p:spPr/>
        <p:txBody>
          <a:bodyPr/>
          <a:lstStyle/>
          <a:p>
            <a:fld id="{24519356-6818-4365-A874-A892DBAB61C0}" type="slidenum">
              <a:rPr lang="en-CA" smtClean="0"/>
              <a:t>7</a:t>
            </a:fld>
            <a:endParaRPr lang="en-CA"/>
          </a:p>
        </p:txBody>
      </p:sp>
    </p:spTree>
    <p:extLst>
      <p:ext uri="{BB962C8B-B14F-4D97-AF65-F5344CB8AC3E}">
        <p14:creationId xmlns:p14="http://schemas.microsoft.com/office/powerpoint/2010/main" val="1657075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Groups or organizations which will be granted exclusive use of all or portions of the church property for limited times or at all times. This could include other churches, Montessori schools, office space dedicated to the Lessee.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manse is being rented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Excess lands or buildings are being rented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community of faith is leasing property from someone else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New leases or significant changes to existing lease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24519356-6818-4365-A874-A892DBAB61C0}" type="slidenum">
              <a:rPr lang="en-CA" smtClean="0"/>
              <a:t>8</a:t>
            </a:fld>
            <a:endParaRPr lang="en-CA"/>
          </a:p>
        </p:txBody>
      </p:sp>
    </p:spTree>
    <p:extLst>
      <p:ext uri="{BB962C8B-B14F-4D97-AF65-F5344CB8AC3E}">
        <p14:creationId xmlns:p14="http://schemas.microsoft.com/office/powerpoint/2010/main" val="2101991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24519356-6818-4365-A874-A892DBAB61C0}" type="slidenum">
              <a:rPr lang="en-CA" smtClean="0"/>
              <a:t>9</a:t>
            </a:fld>
            <a:endParaRPr lang="en-CA"/>
          </a:p>
        </p:txBody>
      </p:sp>
    </p:spTree>
    <p:extLst>
      <p:ext uri="{BB962C8B-B14F-4D97-AF65-F5344CB8AC3E}">
        <p14:creationId xmlns:p14="http://schemas.microsoft.com/office/powerpoint/2010/main" val="33629922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Groups or organizations which will be granted exclusive use of all or portions of the church property for limited times or at all times. This could include other churches, Montessori schools, office space dedicated to the Lessee.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manse is being rented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Excess lands or buildings are being rented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community of faith is leasing property from someone else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New leases or significant changes to existing lease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24519356-6818-4365-A874-A892DBAB61C0}" type="slidenum">
              <a:rPr lang="en-CA" smtClean="0"/>
              <a:t>10</a:t>
            </a:fld>
            <a:endParaRPr lang="en-CA"/>
          </a:p>
        </p:txBody>
      </p:sp>
    </p:spTree>
    <p:extLst>
      <p:ext uri="{BB962C8B-B14F-4D97-AF65-F5344CB8AC3E}">
        <p14:creationId xmlns:p14="http://schemas.microsoft.com/office/powerpoint/2010/main" val="1648807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Groups or organizations which will be granted exclusive use of all or portions of the church property for limited times or at all times. This could include other churches, Montessori schools, office space dedicated to the Lessee.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manse is being rented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Excess lands or buildings are being rented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community of faith is leasing property from someone else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New leases or significant changes to existing lease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24519356-6818-4365-A874-A892DBAB61C0}" type="slidenum">
              <a:rPr lang="en-CA" smtClean="0"/>
              <a:t>11</a:t>
            </a:fld>
            <a:endParaRPr lang="en-CA"/>
          </a:p>
        </p:txBody>
      </p:sp>
    </p:spTree>
    <p:extLst>
      <p:ext uri="{BB962C8B-B14F-4D97-AF65-F5344CB8AC3E}">
        <p14:creationId xmlns:p14="http://schemas.microsoft.com/office/powerpoint/2010/main" val="3897150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Groups or organizations which will be granted exclusive use of all or portions of the church property for limited times or at all times. This could include other churches, Montessori schools, office space dedicated to the Lessee.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manse is being rented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Excess lands or buildings are being rented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A community of faith is leasing property from someone else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romanLcPeriod"/>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New leases or significant changes to existing lease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CA" dirty="0"/>
          </a:p>
        </p:txBody>
      </p:sp>
      <p:sp>
        <p:nvSpPr>
          <p:cNvPr id="4" name="Slide Number Placeholder 3"/>
          <p:cNvSpPr>
            <a:spLocks noGrp="1"/>
          </p:cNvSpPr>
          <p:nvPr>
            <p:ph type="sldNum" sz="quarter" idx="5"/>
          </p:nvPr>
        </p:nvSpPr>
        <p:spPr/>
        <p:txBody>
          <a:bodyPr/>
          <a:lstStyle/>
          <a:p>
            <a:fld id="{24519356-6818-4365-A874-A892DBAB61C0}" type="slidenum">
              <a:rPr lang="en-CA" smtClean="0"/>
              <a:t>12</a:t>
            </a:fld>
            <a:endParaRPr lang="en-CA"/>
          </a:p>
        </p:txBody>
      </p:sp>
    </p:spTree>
    <p:extLst>
      <p:ext uri="{BB962C8B-B14F-4D97-AF65-F5344CB8AC3E}">
        <p14:creationId xmlns:p14="http://schemas.microsoft.com/office/powerpoint/2010/main" val="3677533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B171B0-2502-4C77-9FF5-0AC4C86FED21}" type="datetimeFigureOut">
              <a:rPr lang="en-CA" smtClean="0"/>
              <a:t>11-15-2023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1886016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B171B0-2502-4C77-9FF5-0AC4C86FED21}" type="datetimeFigureOut">
              <a:rPr lang="en-CA" smtClean="0"/>
              <a:t>11-15-2023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34456415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B171B0-2502-4C77-9FF5-0AC4C86FED21}" type="datetimeFigureOut">
              <a:rPr lang="en-CA" smtClean="0"/>
              <a:t>11-15-2023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34558463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B171B0-2502-4C77-9FF5-0AC4C86FED21}" type="datetimeFigureOut">
              <a:rPr lang="en-CA" smtClean="0"/>
              <a:t>11-15-2023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17E119-EF20-4ABB-AD0B-575E43D6B578}" type="slidenum">
              <a:rPr lang="en-CA" smtClean="0"/>
              <a:t>‹#›</a:t>
            </a:fld>
            <a:endParaRPr lang="en-CA"/>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810490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B171B0-2502-4C77-9FF5-0AC4C86FED21}" type="datetimeFigureOut">
              <a:rPr lang="en-CA" smtClean="0"/>
              <a:t>11-15-2023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1016456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4B171B0-2502-4C77-9FF5-0AC4C86FED21}" type="datetimeFigureOut">
              <a:rPr lang="en-CA" smtClean="0"/>
              <a:t>11-15-2023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3707659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24B171B0-2502-4C77-9FF5-0AC4C86FED21}" type="datetimeFigureOut">
              <a:rPr lang="en-CA" smtClean="0"/>
              <a:t>11-15-2023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33118828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B171B0-2502-4C77-9FF5-0AC4C86FED21}" type="datetimeFigureOut">
              <a:rPr lang="en-CA" smtClean="0"/>
              <a:t>11-15-2023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14881148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B171B0-2502-4C77-9FF5-0AC4C86FED21}" type="datetimeFigureOut">
              <a:rPr lang="en-CA" smtClean="0"/>
              <a:t>11-15-2023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1466880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B171B0-2502-4C77-9FF5-0AC4C86FED21}" type="datetimeFigureOut">
              <a:rPr lang="en-CA" smtClean="0"/>
              <a:t>11-15-2023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1466138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B171B0-2502-4C77-9FF5-0AC4C86FED21}" type="datetimeFigureOut">
              <a:rPr lang="en-CA" smtClean="0"/>
              <a:t>11-15-2023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295562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B171B0-2502-4C77-9FF5-0AC4C86FED21}" type="datetimeFigureOut">
              <a:rPr lang="en-CA" smtClean="0"/>
              <a:t>11-15-2023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559524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B171B0-2502-4C77-9FF5-0AC4C86FED21}" type="datetimeFigureOut">
              <a:rPr lang="en-CA" smtClean="0"/>
              <a:t>11-15-2023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303744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B171B0-2502-4C77-9FF5-0AC4C86FED21}" type="datetimeFigureOut">
              <a:rPr lang="en-CA" smtClean="0"/>
              <a:t>11-15-2023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3630493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B171B0-2502-4C77-9FF5-0AC4C86FED21}" type="datetimeFigureOut">
              <a:rPr lang="en-CA" smtClean="0"/>
              <a:t>11-15-2023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1396464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B171B0-2502-4C77-9FF5-0AC4C86FED21}" type="datetimeFigureOut">
              <a:rPr lang="en-CA" smtClean="0"/>
              <a:t>11-15-2023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940872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B171B0-2502-4C77-9FF5-0AC4C86FED21}" type="datetimeFigureOut">
              <a:rPr lang="en-CA" smtClean="0"/>
              <a:t>11-15-2023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0817E119-EF20-4ABB-AD0B-575E43D6B578}" type="slidenum">
              <a:rPr lang="en-CA" smtClean="0"/>
              <a:t>‹#›</a:t>
            </a:fld>
            <a:endParaRPr lang="en-CA"/>
          </a:p>
        </p:txBody>
      </p:sp>
    </p:spTree>
    <p:extLst>
      <p:ext uri="{BB962C8B-B14F-4D97-AF65-F5344CB8AC3E}">
        <p14:creationId xmlns:p14="http://schemas.microsoft.com/office/powerpoint/2010/main" val="3633377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4B171B0-2502-4C77-9FF5-0AC4C86FED21}" type="datetimeFigureOut">
              <a:rPr lang="en-CA" smtClean="0"/>
              <a:t>11-15-2023</a:t>
            </a:fld>
            <a:endParaRPr lang="en-CA"/>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0817E119-EF20-4ABB-AD0B-575E43D6B578}" type="slidenum">
              <a:rPr lang="en-CA" smtClean="0"/>
              <a:t>‹#›</a:t>
            </a:fld>
            <a:endParaRPr lang="en-CA"/>
          </a:p>
        </p:txBody>
      </p:sp>
    </p:spTree>
    <p:extLst>
      <p:ext uri="{BB962C8B-B14F-4D97-AF65-F5344CB8AC3E}">
        <p14:creationId xmlns:p14="http://schemas.microsoft.com/office/powerpoint/2010/main" val="211356018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Lallin@united-church.ca" TargetMode="External"/><Relationship Id="rId7" Type="http://schemas.openxmlformats.org/officeDocument/2006/relationships/hyperlink" Target="https://www.faithfulfootprints.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www.tucc.ca/" TargetMode="External"/><Relationship Id="rId5" Type="http://schemas.openxmlformats.org/officeDocument/2006/relationships/hyperlink" Target="https://united-church.ca/handbooks-and-guidelines" TargetMode="External"/><Relationship Id="rId4" Type="http://schemas.openxmlformats.org/officeDocument/2006/relationships/hyperlink" Target="mailto:Jneff@united-church.ca"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03439-8CE5-4B9A-BD1F-3EF3C37ACD6B}"/>
              </a:ext>
            </a:extLst>
          </p:cNvPr>
          <p:cNvSpPr>
            <a:spLocks noGrp="1"/>
          </p:cNvSpPr>
          <p:nvPr>
            <p:ph type="ctrTitle"/>
          </p:nvPr>
        </p:nvSpPr>
        <p:spPr/>
        <p:txBody>
          <a:bodyPr/>
          <a:lstStyle/>
          <a:p>
            <a:r>
              <a:rPr lang="en-CA" b="0" dirty="0">
                <a:solidFill>
                  <a:srgbClr val="FFFF00"/>
                </a:solidFill>
              </a:rPr>
              <a:t>Managing Church Property</a:t>
            </a:r>
          </a:p>
        </p:txBody>
      </p:sp>
      <p:sp>
        <p:nvSpPr>
          <p:cNvPr id="3" name="Subtitle 2">
            <a:extLst>
              <a:ext uri="{FF2B5EF4-FFF2-40B4-BE49-F238E27FC236}">
                <a16:creationId xmlns:a16="http://schemas.microsoft.com/office/drawing/2014/main" id="{089D1C3D-5008-4665-B081-555E342600EF}"/>
              </a:ext>
            </a:extLst>
          </p:cNvPr>
          <p:cNvSpPr>
            <a:spLocks noGrp="1"/>
          </p:cNvSpPr>
          <p:nvPr>
            <p:ph type="subTitle" idx="1"/>
          </p:nvPr>
        </p:nvSpPr>
        <p:spPr/>
        <p:txBody>
          <a:bodyPr>
            <a:normAutofit/>
          </a:bodyPr>
          <a:lstStyle/>
          <a:p>
            <a:r>
              <a:rPr lang="en-CA" sz="3600" dirty="0">
                <a:solidFill>
                  <a:srgbClr val="FFFF00"/>
                </a:solidFill>
              </a:rPr>
              <a:t>&amp; </a:t>
            </a:r>
          </a:p>
          <a:p>
            <a:r>
              <a:rPr lang="en-CA" sz="3600" dirty="0">
                <a:solidFill>
                  <a:srgbClr val="FFFF00"/>
                </a:solidFill>
              </a:rPr>
              <a:t>The Role of the Regional Council</a:t>
            </a:r>
          </a:p>
        </p:txBody>
      </p:sp>
    </p:spTree>
    <p:extLst>
      <p:ext uri="{BB962C8B-B14F-4D97-AF65-F5344CB8AC3E}">
        <p14:creationId xmlns:p14="http://schemas.microsoft.com/office/powerpoint/2010/main" val="2513625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1236-C74C-4A6D-867C-5AFEC8B10CF6}"/>
              </a:ext>
            </a:extLst>
          </p:cNvPr>
          <p:cNvSpPr>
            <a:spLocks noGrp="1"/>
          </p:cNvSpPr>
          <p:nvPr>
            <p:ph type="title"/>
          </p:nvPr>
        </p:nvSpPr>
        <p:spPr/>
        <p:txBody>
          <a:bodyPr/>
          <a:lstStyle/>
          <a:p>
            <a:pPr algn="l"/>
            <a:r>
              <a:rPr lang="en-CA" b="0" dirty="0">
                <a:solidFill>
                  <a:srgbClr val="FFFF00"/>
                </a:solidFill>
                <a:effectLst/>
              </a:rPr>
              <a:t>Mortgages/Loans &amp; Grants</a:t>
            </a:r>
          </a:p>
        </p:txBody>
      </p:sp>
      <p:sp>
        <p:nvSpPr>
          <p:cNvPr id="3" name="Content Placeholder 2">
            <a:extLst>
              <a:ext uri="{FF2B5EF4-FFF2-40B4-BE49-F238E27FC236}">
                <a16:creationId xmlns:a16="http://schemas.microsoft.com/office/drawing/2014/main" id="{19BCE41E-35FE-4478-8178-32A7F3928365}"/>
              </a:ext>
            </a:extLst>
          </p:cNvPr>
          <p:cNvSpPr>
            <a:spLocks noGrp="1"/>
          </p:cNvSpPr>
          <p:nvPr>
            <p:ph idx="1"/>
          </p:nvPr>
        </p:nvSpPr>
        <p:spPr>
          <a:xfrm>
            <a:off x="913795" y="2096064"/>
            <a:ext cx="10353762" cy="4152336"/>
          </a:xfrm>
        </p:spPr>
        <p:txBody>
          <a:bodyPr>
            <a:normAutofit/>
          </a:bodyPr>
          <a:lstStyle/>
          <a:p>
            <a:pPr>
              <a:lnSpc>
                <a:spcPct val="100000"/>
              </a:lnSpc>
            </a:pPr>
            <a:r>
              <a:rPr lang="en-CA" sz="2800" dirty="0">
                <a:effectLst/>
              </a:rPr>
              <a:t>Anytime property is used to secure a loan RC approval is needed</a:t>
            </a:r>
          </a:p>
          <a:p>
            <a:pPr>
              <a:lnSpc>
                <a:spcPct val="100000"/>
              </a:lnSpc>
            </a:pPr>
            <a:r>
              <a:rPr lang="en-CA" sz="2800" dirty="0">
                <a:effectLst/>
              </a:rPr>
              <a:t>Anytime a mortgage is created RC approval is needed</a:t>
            </a:r>
          </a:p>
          <a:p>
            <a:pPr>
              <a:lnSpc>
                <a:spcPct val="100000"/>
              </a:lnSpc>
            </a:pPr>
            <a:r>
              <a:rPr lang="en-CA" sz="2800" dirty="0">
                <a:effectLst/>
              </a:rPr>
              <a:t>Loan agreements require RC approval</a:t>
            </a:r>
          </a:p>
          <a:p>
            <a:pPr>
              <a:lnSpc>
                <a:spcPct val="100000"/>
              </a:lnSpc>
            </a:pPr>
            <a:r>
              <a:rPr lang="en-CA" sz="2800" dirty="0">
                <a:effectLst/>
              </a:rPr>
              <a:t>UCC grants require RC approval </a:t>
            </a:r>
          </a:p>
          <a:p>
            <a:pPr marL="0" indent="0">
              <a:lnSpc>
                <a:spcPct val="100000"/>
              </a:lnSpc>
              <a:buNone/>
            </a:pPr>
            <a:endParaRPr lang="en-CA" sz="2800" dirty="0">
              <a:effectLst/>
            </a:endParaRPr>
          </a:p>
          <a:p>
            <a:pPr>
              <a:lnSpc>
                <a:spcPct val="100000"/>
              </a:lnSpc>
            </a:pPr>
            <a:endParaRPr lang="en-CA" sz="2800" dirty="0">
              <a:effectLst/>
            </a:endParaRPr>
          </a:p>
          <a:p>
            <a:pPr>
              <a:lnSpc>
                <a:spcPct val="100000"/>
              </a:lnSpc>
            </a:pPr>
            <a:endParaRPr lang="en-CA" sz="2800" dirty="0">
              <a:effectLst/>
            </a:endParaRPr>
          </a:p>
          <a:p>
            <a:endParaRPr lang="en-CA" sz="2800" dirty="0">
              <a:effectLst/>
            </a:endParaRPr>
          </a:p>
          <a:p>
            <a:endParaRPr lang="en-CA" sz="2800" dirty="0">
              <a:effectLst/>
            </a:endParaRPr>
          </a:p>
        </p:txBody>
      </p:sp>
    </p:spTree>
    <p:extLst>
      <p:ext uri="{BB962C8B-B14F-4D97-AF65-F5344CB8AC3E}">
        <p14:creationId xmlns:p14="http://schemas.microsoft.com/office/powerpoint/2010/main" val="3785498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1236-C74C-4A6D-867C-5AFEC8B10CF6}"/>
              </a:ext>
            </a:extLst>
          </p:cNvPr>
          <p:cNvSpPr>
            <a:spLocks noGrp="1"/>
          </p:cNvSpPr>
          <p:nvPr>
            <p:ph type="title"/>
          </p:nvPr>
        </p:nvSpPr>
        <p:spPr/>
        <p:txBody>
          <a:bodyPr/>
          <a:lstStyle/>
          <a:p>
            <a:pPr algn="l"/>
            <a:r>
              <a:rPr lang="en-CA" b="0" dirty="0">
                <a:solidFill>
                  <a:srgbClr val="FFFF00"/>
                </a:solidFill>
                <a:effectLst/>
              </a:rPr>
              <a:t>Redevelopment Projects</a:t>
            </a:r>
          </a:p>
        </p:txBody>
      </p:sp>
      <p:sp>
        <p:nvSpPr>
          <p:cNvPr id="3" name="Content Placeholder 2">
            <a:extLst>
              <a:ext uri="{FF2B5EF4-FFF2-40B4-BE49-F238E27FC236}">
                <a16:creationId xmlns:a16="http://schemas.microsoft.com/office/drawing/2014/main" id="{19BCE41E-35FE-4478-8178-32A7F3928365}"/>
              </a:ext>
            </a:extLst>
          </p:cNvPr>
          <p:cNvSpPr>
            <a:spLocks noGrp="1"/>
          </p:cNvSpPr>
          <p:nvPr>
            <p:ph idx="1"/>
          </p:nvPr>
        </p:nvSpPr>
        <p:spPr>
          <a:xfrm>
            <a:off x="913795" y="2096064"/>
            <a:ext cx="10353762" cy="4152336"/>
          </a:xfrm>
        </p:spPr>
        <p:txBody>
          <a:bodyPr>
            <a:normAutofit/>
          </a:bodyPr>
          <a:lstStyle/>
          <a:p>
            <a:pPr>
              <a:lnSpc>
                <a:spcPct val="100000"/>
              </a:lnSpc>
            </a:pPr>
            <a:r>
              <a:rPr lang="en-CA" sz="2800" dirty="0">
                <a:effectLst/>
              </a:rPr>
              <a:t>Kindred Works (part of United Property Resource Corporation) is our in house developer and the first option for redevelopment </a:t>
            </a:r>
          </a:p>
          <a:p>
            <a:pPr>
              <a:lnSpc>
                <a:spcPct val="100000"/>
              </a:lnSpc>
            </a:pPr>
            <a:r>
              <a:rPr lang="en-CA" sz="2800" dirty="0">
                <a:effectLst/>
              </a:rPr>
              <a:t>Let the Congregational Support Commission know what you are thinking before you begin any consultation or planning</a:t>
            </a:r>
          </a:p>
          <a:p>
            <a:pPr>
              <a:lnSpc>
                <a:spcPct val="100000"/>
              </a:lnSpc>
            </a:pPr>
            <a:r>
              <a:rPr lang="en-CA" sz="2800" dirty="0">
                <a:effectLst/>
              </a:rPr>
              <a:t>Redevelopment can be a great opportunity BUT it may also take several years</a:t>
            </a:r>
          </a:p>
          <a:p>
            <a:pPr>
              <a:lnSpc>
                <a:spcPct val="100000"/>
              </a:lnSpc>
            </a:pPr>
            <a:r>
              <a:rPr lang="en-CA" sz="2800" dirty="0">
                <a:effectLst/>
              </a:rPr>
              <a:t>Be careful if it sounds too good to be true!  </a:t>
            </a:r>
          </a:p>
          <a:p>
            <a:pPr>
              <a:lnSpc>
                <a:spcPct val="100000"/>
              </a:lnSpc>
            </a:pPr>
            <a:endParaRPr lang="en-CA" sz="2800" dirty="0">
              <a:effectLst/>
            </a:endParaRPr>
          </a:p>
          <a:p>
            <a:pPr>
              <a:lnSpc>
                <a:spcPct val="100000"/>
              </a:lnSpc>
            </a:pPr>
            <a:endParaRPr lang="en-CA" sz="2800" dirty="0">
              <a:effectLst/>
            </a:endParaRPr>
          </a:p>
          <a:p>
            <a:pPr>
              <a:lnSpc>
                <a:spcPct val="100000"/>
              </a:lnSpc>
            </a:pPr>
            <a:endParaRPr lang="en-CA" sz="2800" dirty="0">
              <a:effectLst/>
            </a:endParaRPr>
          </a:p>
          <a:p>
            <a:endParaRPr lang="en-CA" sz="2800" dirty="0">
              <a:effectLst/>
            </a:endParaRPr>
          </a:p>
          <a:p>
            <a:endParaRPr lang="en-CA" sz="2800" dirty="0">
              <a:effectLst/>
            </a:endParaRPr>
          </a:p>
        </p:txBody>
      </p:sp>
    </p:spTree>
    <p:extLst>
      <p:ext uri="{BB962C8B-B14F-4D97-AF65-F5344CB8AC3E}">
        <p14:creationId xmlns:p14="http://schemas.microsoft.com/office/powerpoint/2010/main" val="3572748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1236-C74C-4A6D-867C-5AFEC8B10CF6}"/>
              </a:ext>
            </a:extLst>
          </p:cNvPr>
          <p:cNvSpPr>
            <a:spLocks noGrp="1"/>
          </p:cNvSpPr>
          <p:nvPr>
            <p:ph type="title"/>
          </p:nvPr>
        </p:nvSpPr>
        <p:spPr/>
        <p:txBody>
          <a:bodyPr/>
          <a:lstStyle/>
          <a:p>
            <a:pPr algn="l"/>
            <a:r>
              <a:rPr lang="en-CA" b="0" dirty="0">
                <a:solidFill>
                  <a:srgbClr val="FFFF00"/>
                </a:solidFill>
                <a:effectLst/>
              </a:rPr>
              <a:t>Resources</a:t>
            </a:r>
          </a:p>
        </p:txBody>
      </p:sp>
      <p:sp>
        <p:nvSpPr>
          <p:cNvPr id="3" name="Content Placeholder 2">
            <a:extLst>
              <a:ext uri="{FF2B5EF4-FFF2-40B4-BE49-F238E27FC236}">
                <a16:creationId xmlns:a16="http://schemas.microsoft.com/office/drawing/2014/main" id="{19BCE41E-35FE-4478-8178-32A7F3928365}"/>
              </a:ext>
            </a:extLst>
          </p:cNvPr>
          <p:cNvSpPr>
            <a:spLocks noGrp="1"/>
          </p:cNvSpPr>
          <p:nvPr>
            <p:ph idx="1"/>
          </p:nvPr>
        </p:nvSpPr>
        <p:spPr>
          <a:xfrm>
            <a:off x="913795" y="2096064"/>
            <a:ext cx="10353762" cy="4152336"/>
          </a:xfrm>
        </p:spPr>
        <p:txBody>
          <a:bodyPr>
            <a:normAutofit fontScale="92500" lnSpcReduction="20000"/>
          </a:bodyPr>
          <a:lstStyle/>
          <a:p>
            <a:pPr>
              <a:lnSpc>
                <a:spcPct val="100000"/>
              </a:lnSpc>
            </a:pPr>
            <a:r>
              <a:rPr lang="en-CA" sz="2800" dirty="0">
                <a:effectLst/>
              </a:rPr>
              <a:t>Lynne Allin and John Neff, Congregational Support Ministers</a:t>
            </a:r>
          </a:p>
          <a:p>
            <a:pPr marL="0" indent="0">
              <a:lnSpc>
                <a:spcPct val="100000"/>
              </a:lnSpc>
              <a:buNone/>
            </a:pPr>
            <a:r>
              <a:rPr lang="en-CA" sz="2800" dirty="0">
                <a:solidFill>
                  <a:srgbClr val="FFFF00"/>
                </a:solidFill>
                <a:effectLst/>
                <a:hlinkClick r:id="rId3">
                  <a:extLst>
                    <a:ext uri="{A12FA001-AC4F-418D-AE19-62706E023703}">
                      <ahyp:hlinkClr xmlns:ahyp="http://schemas.microsoft.com/office/drawing/2018/hyperlinkcolor" val="tx"/>
                    </a:ext>
                  </a:extLst>
                </a:hlinkClick>
              </a:rPr>
              <a:t>Lallin@united-church.ca</a:t>
            </a:r>
            <a:r>
              <a:rPr lang="en-CA" sz="2800" dirty="0">
                <a:solidFill>
                  <a:srgbClr val="FFFF00"/>
                </a:solidFill>
                <a:effectLst/>
              </a:rPr>
              <a:t>  </a:t>
            </a:r>
            <a:r>
              <a:rPr lang="en-CA" sz="2800" dirty="0">
                <a:solidFill>
                  <a:srgbClr val="FFFF00"/>
                </a:solidFill>
                <a:effectLst/>
                <a:hlinkClick r:id="rId4">
                  <a:extLst>
                    <a:ext uri="{A12FA001-AC4F-418D-AE19-62706E023703}">
                      <ahyp:hlinkClr xmlns:ahyp="http://schemas.microsoft.com/office/drawing/2018/hyperlinkcolor" val="tx"/>
                    </a:ext>
                  </a:extLst>
                </a:hlinkClick>
              </a:rPr>
              <a:t>Jneff@united-church.ca</a:t>
            </a:r>
            <a:r>
              <a:rPr lang="en-CA" sz="2800" dirty="0">
                <a:solidFill>
                  <a:srgbClr val="FFFF00"/>
                </a:solidFill>
                <a:effectLst/>
              </a:rPr>
              <a:t> </a:t>
            </a:r>
          </a:p>
          <a:p>
            <a:pPr>
              <a:lnSpc>
                <a:spcPct val="100000"/>
              </a:lnSpc>
            </a:pPr>
            <a:r>
              <a:rPr lang="en-CA" sz="2800" dirty="0">
                <a:effectLst/>
              </a:rPr>
              <a:t>Congregational Support Commissions</a:t>
            </a:r>
          </a:p>
          <a:p>
            <a:pPr>
              <a:lnSpc>
                <a:spcPct val="100000"/>
              </a:lnSpc>
            </a:pPr>
            <a:r>
              <a:rPr lang="en-CA" sz="2800" dirty="0">
                <a:effectLst/>
              </a:rPr>
              <a:t>Regional Council Toolkits</a:t>
            </a:r>
          </a:p>
          <a:p>
            <a:pPr>
              <a:lnSpc>
                <a:spcPct val="100000"/>
              </a:lnSpc>
            </a:pPr>
            <a:r>
              <a:rPr lang="en-CA" sz="2800" dirty="0">
                <a:effectLst/>
              </a:rPr>
              <a:t>UCC Manual and Handbooks </a:t>
            </a:r>
            <a:r>
              <a:rPr lang="en-CA" sz="2800" dirty="0">
                <a:solidFill>
                  <a:srgbClr val="FFFF00"/>
                </a:solidFill>
                <a:effectLst/>
                <a:hlinkClick r:id="rId5">
                  <a:extLst>
                    <a:ext uri="{A12FA001-AC4F-418D-AE19-62706E023703}">
                      <ahyp:hlinkClr xmlns:ahyp="http://schemas.microsoft.com/office/drawing/2018/hyperlinkcolor" val="tx"/>
                    </a:ext>
                  </a:extLst>
                </a:hlinkClick>
              </a:rPr>
              <a:t>https://united-church.ca/handbooks-and-guidelines</a:t>
            </a:r>
            <a:r>
              <a:rPr lang="en-CA" sz="2800" dirty="0">
                <a:solidFill>
                  <a:srgbClr val="FFFF00"/>
                </a:solidFill>
                <a:effectLst/>
              </a:rPr>
              <a:t> </a:t>
            </a:r>
          </a:p>
          <a:p>
            <a:pPr>
              <a:lnSpc>
                <a:spcPct val="100000"/>
              </a:lnSpc>
            </a:pPr>
            <a:r>
              <a:rPr lang="en-CA" sz="2800" dirty="0">
                <a:effectLst/>
              </a:rPr>
              <a:t>Kindred Works</a:t>
            </a:r>
          </a:p>
          <a:p>
            <a:pPr>
              <a:lnSpc>
                <a:spcPct val="100000"/>
              </a:lnSpc>
            </a:pPr>
            <a:r>
              <a:rPr lang="en-CA" sz="2800" dirty="0">
                <a:effectLst/>
              </a:rPr>
              <a:t>Toronto United Church Council (TUCC) </a:t>
            </a:r>
            <a:r>
              <a:rPr lang="en-CA" sz="2800" dirty="0">
                <a:solidFill>
                  <a:srgbClr val="FFFF00"/>
                </a:solidFill>
                <a:effectLst/>
                <a:hlinkClick r:id="rId6">
                  <a:extLst>
                    <a:ext uri="{A12FA001-AC4F-418D-AE19-62706E023703}">
                      <ahyp:hlinkClr xmlns:ahyp="http://schemas.microsoft.com/office/drawing/2018/hyperlinkcolor" val="tx"/>
                    </a:ext>
                  </a:extLst>
                </a:hlinkClick>
              </a:rPr>
              <a:t>https://www.tucc.ca/</a:t>
            </a:r>
            <a:endParaRPr lang="en-CA" sz="2800" dirty="0">
              <a:solidFill>
                <a:srgbClr val="FFFF00"/>
              </a:solidFill>
              <a:effectLst/>
            </a:endParaRPr>
          </a:p>
          <a:p>
            <a:pPr>
              <a:lnSpc>
                <a:spcPct val="100000"/>
              </a:lnSpc>
            </a:pPr>
            <a:r>
              <a:rPr lang="en-CA" sz="2800" dirty="0">
                <a:effectLst/>
              </a:rPr>
              <a:t>Faithful Footprints </a:t>
            </a:r>
            <a:r>
              <a:rPr lang="en-CA" sz="2800" dirty="0">
                <a:solidFill>
                  <a:srgbClr val="FFFF00"/>
                </a:solidFill>
                <a:effectLst/>
                <a:hlinkClick r:id="rId7">
                  <a:extLst>
                    <a:ext uri="{A12FA001-AC4F-418D-AE19-62706E023703}">
                      <ahyp:hlinkClr xmlns:ahyp="http://schemas.microsoft.com/office/drawing/2018/hyperlinkcolor" val="tx"/>
                    </a:ext>
                  </a:extLst>
                </a:hlinkClick>
              </a:rPr>
              <a:t>https://www.faithfulfootprints.org/</a:t>
            </a:r>
            <a:r>
              <a:rPr lang="en-CA" sz="2800" dirty="0">
                <a:solidFill>
                  <a:srgbClr val="FFFF00"/>
                </a:solidFill>
                <a:effectLst/>
              </a:rPr>
              <a:t> </a:t>
            </a:r>
          </a:p>
          <a:p>
            <a:pPr marL="0" indent="0">
              <a:lnSpc>
                <a:spcPct val="100000"/>
              </a:lnSpc>
              <a:buNone/>
            </a:pPr>
            <a:endParaRPr lang="en-CA" sz="2800" dirty="0">
              <a:effectLst/>
            </a:endParaRPr>
          </a:p>
          <a:p>
            <a:pPr>
              <a:lnSpc>
                <a:spcPct val="100000"/>
              </a:lnSpc>
            </a:pPr>
            <a:endParaRPr lang="en-CA" sz="2800" dirty="0">
              <a:effectLst/>
            </a:endParaRPr>
          </a:p>
          <a:p>
            <a:pPr>
              <a:lnSpc>
                <a:spcPct val="100000"/>
              </a:lnSpc>
            </a:pPr>
            <a:endParaRPr lang="en-CA" sz="2800" dirty="0">
              <a:effectLst/>
            </a:endParaRPr>
          </a:p>
          <a:p>
            <a:endParaRPr lang="en-CA" sz="2800" dirty="0">
              <a:effectLst/>
            </a:endParaRPr>
          </a:p>
          <a:p>
            <a:endParaRPr lang="en-CA" sz="2800" dirty="0">
              <a:effectLst/>
            </a:endParaRPr>
          </a:p>
        </p:txBody>
      </p:sp>
    </p:spTree>
    <p:extLst>
      <p:ext uri="{BB962C8B-B14F-4D97-AF65-F5344CB8AC3E}">
        <p14:creationId xmlns:p14="http://schemas.microsoft.com/office/powerpoint/2010/main" val="749346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1236-C74C-4A6D-867C-5AFEC8B10CF6}"/>
              </a:ext>
            </a:extLst>
          </p:cNvPr>
          <p:cNvSpPr>
            <a:spLocks noGrp="1"/>
          </p:cNvSpPr>
          <p:nvPr>
            <p:ph type="title"/>
          </p:nvPr>
        </p:nvSpPr>
        <p:spPr/>
        <p:txBody>
          <a:bodyPr/>
          <a:lstStyle/>
          <a:p>
            <a:r>
              <a:rPr lang="en-CA" b="0" dirty="0">
                <a:solidFill>
                  <a:srgbClr val="FFFF00"/>
                </a:solidFill>
                <a:effectLst/>
              </a:rPr>
              <a:t>Questions and Answers</a:t>
            </a:r>
          </a:p>
        </p:txBody>
      </p:sp>
      <p:sp>
        <p:nvSpPr>
          <p:cNvPr id="3" name="Content Placeholder 2">
            <a:extLst>
              <a:ext uri="{FF2B5EF4-FFF2-40B4-BE49-F238E27FC236}">
                <a16:creationId xmlns:a16="http://schemas.microsoft.com/office/drawing/2014/main" id="{19BCE41E-35FE-4478-8178-32A7F3928365}"/>
              </a:ext>
            </a:extLst>
          </p:cNvPr>
          <p:cNvSpPr>
            <a:spLocks noGrp="1"/>
          </p:cNvSpPr>
          <p:nvPr>
            <p:ph idx="1"/>
          </p:nvPr>
        </p:nvSpPr>
        <p:spPr>
          <a:xfrm>
            <a:off x="913795" y="2096064"/>
            <a:ext cx="10353762" cy="4152336"/>
          </a:xfrm>
        </p:spPr>
        <p:txBody>
          <a:bodyPr>
            <a:normAutofit/>
          </a:bodyPr>
          <a:lstStyle/>
          <a:p>
            <a:pPr marL="0" indent="0">
              <a:lnSpc>
                <a:spcPct val="100000"/>
              </a:lnSpc>
              <a:buNone/>
            </a:pPr>
            <a:endParaRPr lang="en-CA" sz="2800" dirty="0">
              <a:effectLst/>
            </a:endParaRPr>
          </a:p>
          <a:p>
            <a:pPr>
              <a:lnSpc>
                <a:spcPct val="100000"/>
              </a:lnSpc>
            </a:pPr>
            <a:endParaRPr lang="en-CA" sz="2800" dirty="0">
              <a:effectLst/>
            </a:endParaRPr>
          </a:p>
          <a:p>
            <a:pPr>
              <a:lnSpc>
                <a:spcPct val="100000"/>
              </a:lnSpc>
            </a:pPr>
            <a:endParaRPr lang="en-CA" sz="2800" dirty="0">
              <a:effectLst/>
            </a:endParaRPr>
          </a:p>
          <a:p>
            <a:endParaRPr lang="en-CA" sz="2800" dirty="0">
              <a:effectLst/>
            </a:endParaRPr>
          </a:p>
          <a:p>
            <a:endParaRPr lang="en-CA" sz="2800" dirty="0">
              <a:effectLst/>
            </a:endParaRPr>
          </a:p>
        </p:txBody>
      </p:sp>
    </p:spTree>
    <p:extLst>
      <p:ext uri="{BB962C8B-B14F-4D97-AF65-F5344CB8AC3E}">
        <p14:creationId xmlns:p14="http://schemas.microsoft.com/office/powerpoint/2010/main" val="3491439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CDC59-5E63-4021-BC1F-0EA224374762}"/>
              </a:ext>
            </a:extLst>
          </p:cNvPr>
          <p:cNvSpPr>
            <a:spLocks noGrp="1"/>
          </p:cNvSpPr>
          <p:nvPr>
            <p:ph type="title"/>
          </p:nvPr>
        </p:nvSpPr>
        <p:spPr/>
        <p:txBody>
          <a:bodyPr/>
          <a:lstStyle/>
          <a:p>
            <a:r>
              <a:rPr lang="en-CA" b="0" dirty="0">
                <a:solidFill>
                  <a:srgbClr val="FFFF00"/>
                </a:solidFill>
                <a:effectLst/>
              </a:rPr>
              <a:t>Agenda</a:t>
            </a:r>
          </a:p>
        </p:txBody>
      </p:sp>
      <p:sp>
        <p:nvSpPr>
          <p:cNvPr id="3" name="Content Placeholder 2">
            <a:extLst>
              <a:ext uri="{FF2B5EF4-FFF2-40B4-BE49-F238E27FC236}">
                <a16:creationId xmlns:a16="http://schemas.microsoft.com/office/drawing/2014/main" id="{82E7A31E-D00A-4C9D-8C66-86E49BDE0B98}"/>
              </a:ext>
            </a:extLst>
          </p:cNvPr>
          <p:cNvSpPr>
            <a:spLocks noGrp="1"/>
          </p:cNvSpPr>
          <p:nvPr>
            <p:ph idx="1"/>
          </p:nvPr>
        </p:nvSpPr>
        <p:spPr>
          <a:xfrm>
            <a:off x="924443" y="1935921"/>
            <a:ext cx="10343113" cy="4780189"/>
          </a:xfrm>
        </p:spPr>
        <p:txBody>
          <a:bodyPr>
            <a:normAutofit lnSpcReduction="10000"/>
          </a:bodyPr>
          <a:lstStyle/>
          <a:p>
            <a:r>
              <a:rPr lang="en-CA" sz="2400" dirty="0"/>
              <a:t>Welcome &amp; Territorial Acknowledgement</a:t>
            </a:r>
          </a:p>
          <a:p>
            <a:r>
              <a:rPr lang="en-CA" sz="2400" dirty="0"/>
              <a:t>Property – A Shared Responsibility</a:t>
            </a:r>
          </a:p>
          <a:p>
            <a:r>
              <a:rPr lang="en-CA" sz="2400" dirty="0"/>
              <a:t>Sales/Purchases</a:t>
            </a:r>
          </a:p>
          <a:p>
            <a:r>
              <a:rPr lang="en-CA" sz="2400" dirty="0"/>
              <a:t>Major Assets/Renovation</a:t>
            </a:r>
          </a:p>
          <a:p>
            <a:r>
              <a:rPr lang="en-CA" sz="2400" dirty="0"/>
              <a:t>Leasing Space</a:t>
            </a:r>
          </a:p>
          <a:p>
            <a:r>
              <a:rPr lang="en-CA" sz="2400" dirty="0"/>
              <a:t>Loans/Mortgages/Grants</a:t>
            </a:r>
          </a:p>
          <a:p>
            <a:r>
              <a:rPr lang="en-CA" sz="2400" dirty="0"/>
              <a:t>Redevelopment </a:t>
            </a:r>
          </a:p>
          <a:p>
            <a:r>
              <a:rPr lang="en-CA" sz="2400" dirty="0"/>
              <a:t>Resources – Ask Sooner not Later</a:t>
            </a:r>
          </a:p>
          <a:p>
            <a:r>
              <a:rPr lang="en-CA" sz="2400" dirty="0"/>
              <a:t>Questions and Answers</a:t>
            </a:r>
          </a:p>
          <a:p>
            <a:endParaRPr lang="en-CA" dirty="0"/>
          </a:p>
          <a:p>
            <a:endParaRPr lang="en-CA" dirty="0"/>
          </a:p>
        </p:txBody>
      </p:sp>
    </p:spTree>
    <p:extLst>
      <p:ext uri="{BB962C8B-B14F-4D97-AF65-F5344CB8AC3E}">
        <p14:creationId xmlns:p14="http://schemas.microsoft.com/office/powerpoint/2010/main" val="39354231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1236-C74C-4A6D-867C-5AFEC8B10CF6}"/>
              </a:ext>
            </a:extLst>
          </p:cNvPr>
          <p:cNvSpPr>
            <a:spLocks noGrp="1"/>
          </p:cNvSpPr>
          <p:nvPr>
            <p:ph type="title"/>
          </p:nvPr>
        </p:nvSpPr>
        <p:spPr/>
        <p:txBody>
          <a:bodyPr/>
          <a:lstStyle/>
          <a:p>
            <a:pPr algn="l"/>
            <a:r>
              <a:rPr lang="en-CA" b="0" dirty="0">
                <a:solidFill>
                  <a:srgbClr val="FFFF00"/>
                </a:solidFill>
                <a:effectLst/>
              </a:rPr>
              <a:t>Property-A Shared Responsibility</a:t>
            </a:r>
          </a:p>
        </p:txBody>
      </p:sp>
      <p:sp>
        <p:nvSpPr>
          <p:cNvPr id="3" name="Content Placeholder 2">
            <a:extLst>
              <a:ext uri="{FF2B5EF4-FFF2-40B4-BE49-F238E27FC236}">
                <a16:creationId xmlns:a16="http://schemas.microsoft.com/office/drawing/2014/main" id="{19BCE41E-35FE-4478-8178-32A7F3928365}"/>
              </a:ext>
            </a:extLst>
          </p:cNvPr>
          <p:cNvSpPr>
            <a:spLocks noGrp="1"/>
          </p:cNvSpPr>
          <p:nvPr>
            <p:ph idx="1"/>
          </p:nvPr>
        </p:nvSpPr>
        <p:spPr/>
        <p:txBody>
          <a:bodyPr>
            <a:normAutofit/>
          </a:bodyPr>
          <a:lstStyle/>
          <a:p>
            <a:r>
              <a:rPr lang="en-CA" sz="2800" dirty="0">
                <a:effectLst/>
              </a:rPr>
              <a:t>The Model Trust Deed</a:t>
            </a:r>
          </a:p>
          <a:p>
            <a:r>
              <a:rPr lang="en-CA" sz="2800" dirty="0">
                <a:effectLst/>
              </a:rPr>
              <a:t>Only The United Church of Canada is incorporated</a:t>
            </a:r>
          </a:p>
          <a:p>
            <a:r>
              <a:rPr lang="en-CA" sz="2800" dirty="0">
                <a:effectLst/>
              </a:rPr>
              <a:t>Shared responsibility for stewardship of these resources</a:t>
            </a:r>
          </a:p>
          <a:p>
            <a:r>
              <a:rPr lang="en-CA" sz="2800" dirty="0">
                <a:effectLst/>
              </a:rPr>
              <a:t>Consultation and communication are key </a:t>
            </a:r>
          </a:p>
        </p:txBody>
      </p:sp>
    </p:spTree>
    <p:extLst>
      <p:ext uri="{BB962C8B-B14F-4D97-AF65-F5344CB8AC3E}">
        <p14:creationId xmlns:p14="http://schemas.microsoft.com/office/powerpoint/2010/main" val="1002274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1236-C74C-4A6D-867C-5AFEC8B10CF6}"/>
              </a:ext>
            </a:extLst>
          </p:cNvPr>
          <p:cNvSpPr>
            <a:spLocks noGrp="1"/>
          </p:cNvSpPr>
          <p:nvPr>
            <p:ph type="title"/>
          </p:nvPr>
        </p:nvSpPr>
        <p:spPr/>
        <p:txBody>
          <a:bodyPr/>
          <a:lstStyle/>
          <a:p>
            <a:pPr algn="l"/>
            <a:r>
              <a:rPr lang="en-CA" b="0" dirty="0">
                <a:solidFill>
                  <a:srgbClr val="FFFF00"/>
                </a:solidFill>
                <a:effectLst/>
              </a:rPr>
              <a:t>Sales and Purchases</a:t>
            </a:r>
          </a:p>
        </p:txBody>
      </p:sp>
      <p:sp>
        <p:nvSpPr>
          <p:cNvPr id="3" name="Content Placeholder 2">
            <a:extLst>
              <a:ext uri="{FF2B5EF4-FFF2-40B4-BE49-F238E27FC236}">
                <a16:creationId xmlns:a16="http://schemas.microsoft.com/office/drawing/2014/main" id="{19BCE41E-35FE-4478-8178-32A7F3928365}"/>
              </a:ext>
            </a:extLst>
          </p:cNvPr>
          <p:cNvSpPr>
            <a:spLocks noGrp="1"/>
          </p:cNvSpPr>
          <p:nvPr>
            <p:ph idx="1"/>
          </p:nvPr>
        </p:nvSpPr>
        <p:spPr>
          <a:xfrm>
            <a:off x="913795" y="2096064"/>
            <a:ext cx="10595900" cy="3695136"/>
          </a:xfrm>
        </p:spPr>
        <p:txBody>
          <a:bodyPr>
            <a:normAutofit/>
          </a:bodyPr>
          <a:lstStyle/>
          <a:p>
            <a:r>
              <a:rPr lang="en-CA" sz="2800" dirty="0">
                <a:effectLst/>
              </a:rPr>
              <a:t>Preparing to list property, negotiate sale or purchase property</a:t>
            </a:r>
          </a:p>
          <a:p>
            <a:r>
              <a:rPr lang="en-CA" sz="2800" dirty="0">
                <a:effectLst/>
              </a:rPr>
              <a:t>Final sale/purchase agreement </a:t>
            </a:r>
          </a:p>
          <a:p>
            <a:r>
              <a:rPr lang="en-CA" sz="2800" dirty="0">
                <a:effectLst/>
              </a:rPr>
              <a:t>Special Meeting of the Board of Trustees</a:t>
            </a:r>
          </a:p>
          <a:p>
            <a:r>
              <a:rPr lang="en-CA" sz="2800" dirty="0">
                <a:effectLst/>
              </a:rPr>
              <a:t>Due Diligence </a:t>
            </a:r>
          </a:p>
          <a:p>
            <a:endParaRPr lang="en-CA" sz="2800" dirty="0">
              <a:effectLst/>
            </a:endParaRPr>
          </a:p>
        </p:txBody>
      </p:sp>
    </p:spTree>
    <p:extLst>
      <p:ext uri="{BB962C8B-B14F-4D97-AF65-F5344CB8AC3E}">
        <p14:creationId xmlns:p14="http://schemas.microsoft.com/office/powerpoint/2010/main" val="4246747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1236-C74C-4A6D-867C-5AFEC8B10CF6}"/>
              </a:ext>
            </a:extLst>
          </p:cNvPr>
          <p:cNvSpPr>
            <a:spLocks noGrp="1"/>
          </p:cNvSpPr>
          <p:nvPr>
            <p:ph type="title"/>
          </p:nvPr>
        </p:nvSpPr>
        <p:spPr/>
        <p:txBody>
          <a:bodyPr/>
          <a:lstStyle/>
          <a:p>
            <a:pPr algn="l"/>
            <a:r>
              <a:rPr lang="en-CA" b="0" dirty="0">
                <a:solidFill>
                  <a:srgbClr val="FFFF00"/>
                </a:solidFill>
                <a:effectLst/>
              </a:rPr>
              <a:t>Major Assets &amp; Renovations</a:t>
            </a:r>
          </a:p>
        </p:txBody>
      </p:sp>
      <p:sp>
        <p:nvSpPr>
          <p:cNvPr id="3" name="Content Placeholder 2">
            <a:extLst>
              <a:ext uri="{FF2B5EF4-FFF2-40B4-BE49-F238E27FC236}">
                <a16:creationId xmlns:a16="http://schemas.microsoft.com/office/drawing/2014/main" id="{19BCE41E-35FE-4478-8178-32A7F3928365}"/>
              </a:ext>
            </a:extLst>
          </p:cNvPr>
          <p:cNvSpPr>
            <a:spLocks noGrp="1"/>
          </p:cNvSpPr>
          <p:nvPr>
            <p:ph idx="1"/>
          </p:nvPr>
        </p:nvSpPr>
        <p:spPr/>
        <p:txBody>
          <a:bodyPr>
            <a:normAutofit/>
          </a:bodyPr>
          <a:lstStyle/>
          <a:p>
            <a:r>
              <a:rPr lang="en-CA" sz="2800" dirty="0">
                <a:effectLst/>
              </a:rPr>
              <a:t>Each Regional Council defines a major asset and renovation </a:t>
            </a:r>
          </a:p>
          <a:p>
            <a:pPr>
              <a:lnSpc>
                <a:spcPct val="100000"/>
              </a:lnSpc>
            </a:pPr>
            <a:r>
              <a:rPr lang="en-CA" sz="2800" dirty="0">
                <a:effectLst/>
              </a:rPr>
              <a:t>These are items or a group of items that hold a minimum dollar amount or a value equal to 50% or more of the congregation’s net income</a:t>
            </a:r>
          </a:p>
          <a:p>
            <a:endParaRPr lang="en-CA" sz="2800" dirty="0">
              <a:effectLst/>
            </a:endParaRPr>
          </a:p>
          <a:p>
            <a:endParaRPr lang="en-CA" sz="2800" dirty="0">
              <a:effectLst/>
            </a:endParaRPr>
          </a:p>
        </p:txBody>
      </p:sp>
    </p:spTree>
    <p:extLst>
      <p:ext uri="{BB962C8B-B14F-4D97-AF65-F5344CB8AC3E}">
        <p14:creationId xmlns:p14="http://schemas.microsoft.com/office/powerpoint/2010/main" val="10091482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44AC7EF-0C30-4F0C-8EE3-473159EA2E67}"/>
              </a:ext>
            </a:extLst>
          </p:cNvPr>
          <p:cNvSpPr txBox="1"/>
          <p:nvPr/>
        </p:nvSpPr>
        <p:spPr>
          <a:xfrm>
            <a:off x="352339" y="243282"/>
            <a:ext cx="11056690" cy="6370975"/>
          </a:xfrm>
          <a:prstGeom prst="rect">
            <a:avLst/>
          </a:prstGeom>
          <a:noFill/>
        </p:spPr>
        <p:txBody>
          <a:bodyPr wrap="square">
            <a:spAutoFit/>
          </a:bodyPr>
          <a:lstStyle/>
          <a:p>
            <a:r>
              <a:rPr lang="en-CA" sz="2400" dirty="0">
                <a:solidFill>
                  <a:srgbClr val="FFFF00"/>
                </a:solidFill>
              </a:rPr>
              <a:t>Total Revenue </a:t>
            </a:r>
          </a:p>
          <a:p>
            <a:r>
              <a:rPr lang="en-CA" sz="2400" dirty="0">
                <a:solidFill>
                  <a:srgbClr val="FFFF00"/>
                </a:solidFill>
              </a:rPr>
              <a:t>Minus:</a:t>
            </a:r>
          </a:p>
          <a:p>
            <a:pPr marL="342900" indent="-342900">
              <a:buFont typeface="Wingdings" panose="05000000000000000000" pitchFamily="2" charset="2"/>
              <a:buChar char="ü"/>
            </a:pPr>
            <a:r>
              <a:rPr lang="en-CA" sz="2400" dirty="0"/>
              <a:t>	Bequest Received</a:t>
            </a:r>
          </a:p>
          <a:p>
            <a:pPr marL="342900" indent="-342900">
              <a:buFont typeface="Wingdings" panose="05000000000000000000" pitchFamily="2" charset="2"/>
              <a:buChar char="ü"/>
            </a:pPr>
            <a:r>
              <a:rPr lang="en-CA" sz="2400" dirty="0"/>
              <a:t>	Property Sales</a:t>
            </a:r>
          </a:p>
          <a:p>
            <a:pPr marL="342900" indent="-342900">
              <a:buFont typeface="Wingdings" panose="05000000000000000000" pitchFamily="2" charset="2"/>
              <a:buChar char="ü"/>
            </a:pPr>
            <a:r>
              <a:rPr lang="en-CA" sz="2400" dirty="0"/>
              <a:t>	Government (or other) Grants </a:t>
            </a:r>
          </a:p>
          <a:p>
            <a:pPr marL="342900" indent="-342900">
              <a:buFont typeface="Wingdings" panose="05000000000000000000" pitchFamily="2" charset="2"/>
              <a:buChar char="ü"/>
            </a:pPr>
            <a:r>
              <a:rPr lang="en-CA" sz="2400" dirty="0"/>
              <a:t>	GST/HST/PST, CRA Rebates</a:t>
            </a:r>
          </a:p>
          <a:p>
            <a:pPr marL="342900" indent="-342900">
              <a:buFont typeface="Wingdings" panose="05000000000000000000" pitchFamily="2" charset="2"/>
              <a:buChar char="ü"/>
            </a:pPr>
            <a:r>
              <a:rPr lang="en-CA" sz="2400" dirty="0"/>
              <a:t> 	Insurance Payouts</a:t>
            </a:r>
          </a:p>
          <a:p>
            <a:pPr marL="342900" indent="-342900">
              <a:buFont typeface="Wingdings" panose="05000000000000000000" pitchFamily="2" charset="2"/>
              <a:buChar char="ü"/>
            </a:pPr>
            <a:r>
              <a:rPr lang="en-CA" sz="2400" dirty="0"/>
              <a:t>	Restorative Care Plan Reimbursements</a:t>
            </a:r>
          </a:p>
          <a:p>
            <a:pPr marL="342900" indent="-342900">
              <a:buFont typeface="Wingdings" panose="05000000000000000000" pitchFamily="2" charset="2"/>
              <a:buChar char="ü"/>
            </a:pPr>
            <a:r>
              <a:rPr lang="en-CA" sz="2400" dirty="0"/>
              <a:t>	Expense Recovery - Sharing Minister/ Personnel </a:t>
            </a:r>
          </a:p>
          <a:p>
            <a:pPr marL="342900" indent="-342900">
              <a:buFont typeface="Wingdings" panose="05000000000000000000" pitchFamily="2" charset="2"/>
              <a:buChar char="ü"/>
            </a:pPr>
            <a:r>
              <a:rPr lang="en-CA" sz="2400" dirty="0"/>
              <a:t>	New Major Capital Building Campaign</a:t>
            </a:r>
          </a:p>
          <a:p>
            <a:pPr marL="342900" indent="-342900">
              <a:buFont typeface="Wingdings" panose="05000000000000000000" pitchFamily="2" charset="2"/>
              <a:buChar char="ü"/>
            </a:pPr>
            <a:r>
              <a:rPr lang="en-CA" sz="2400" dirty="0"/>
              <a:t>	Mission Support Grant</a:t>
            </a:r>
          </a:p>
          <a:p>
            <a:pPr marL="342900" indent="-342900">
              <a:buFont typeface="Wingdings" panose="05000000000000000000" pitchFamily="2" charset="2"/>
              <a:buChar char="ü"/>
            </a:pPr>
            <a:r>
              <a:rPr lang="en-CA" sz="2400" dirty="0"/>
              <a:t>	M&amp;S raised by the Congregation</a:t>
            </a:r>
          </a:p>
          <a:p>
            <a:pPr marL="342900" indent="-342900">
              <a:buFont typeface="Wingdings" panose="05000000000000000000" pitchFamily="2" charset="2"/>
              <a:buChar char="ü"/>
            </a:pPr>
            <a:r>
              <a:rPr lang="en-CA" sz="2400" dirty="0"/>
              <a:t>	M&amp;S raised by the UCW</a:t>
            </a:r>
          </a:p>
          <a:p>
            <a:pPr marL="342900" indent="-342900">
              <a:buFont typeface="Wingdings" panose="05000000000000000000" pitchFamily="2" charset="2"/>
              <a:buChar char="ü"/>
            </a:pPr>
            <a:r>
              <a:rPr lang="en-CA" sz="2400" dirty="0"/>
              <a:t>	Amount raised for United Church Appeals </a:t>
            </a:r>
          </a:p>
          <a:p>
            <a:pPr marL="342900" indent="-342900">
              <a:buFont typeface="Wingdings" panose="05000000000000000000" pitchFamily="2" charset="2"/>
              <a:buChar char="ü"/>
            </a:pPr>
            <a:r>
              <a:rPr lang="en-CA" sz="2400" dirty="0"/>
              <a:t>	Amount raised for all other Charitable Purposes</a:t>
            </a:r>
          </a:p>
          <a:p>
            <a:endParaRPr lang="en-CA" sz="2400" dirty="0"/>
          </a:p>
          <a:p>
            <a:r>
              <a:rPr lang="en-CA" sz="2400" dirty="0">
                <a:solidFill>
                  <a:srgbClr val="FFFF00"/>
                </a:solidFill>
              </a:rPr>
              <a:t>Equals Net Income </a:t>
            </a:r>
          </a:p>
        </p:txBody>
      </p:sp>
    </p:spTree>
    <p:extLst>
      <p:ext uri="{BB962C8B-B14F-4D97-AF65-F5344CB8AC3E}">
        <p14:creationId xmlns:p14="http://schemas.microsoft.com/office/powerpoint/2010/main" val="143767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1" end="11"/>
                                            </p:txEl>
                                          </p:spTgt>
                                        </p:tgtEl>
                                        <p:attrNameLst>
                                          <p:attrName>style.visibility</p:attrName>
                                        </p:attrNameLst>
                                      </p:cBhvr>
                                      <p:to>
                                        <p:strVal val="visible"/>
                                      </p:to>
                                    </p:set>
                                    <p:animEffect transition="in" filter="fade">
                                      <p:cBhvr>
                                        <p:cTn id="52" dur="500"/>
                                        <p:tgtEl>
                                          <p:spTgt spid="3">
                                            <p:txEl>
                                              <p:pRg st="11" end="1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2" end="12"/>
                                            </p:txEl>
                                          </p:spTgt>
                                        </p:tgtEl>
                                        <p:attrNameLst>
                                          <p:attrName>style.visibility</p:attrName>
                                        </p:attrNameLst>
                                      </p:cBhvr>
                                      <p:to>
                                        <p:strVal val="visible"/>
                                      </p:to>
                                    </p:set>
                                    <p:animEffect transition="in" filter="fade">
                                      <p:cBhvr>
                                        <p:cTn id="57" dur="500"/>
                                        <p:tgtEl>
                                          <p:spTgt spid="3">
                                            <p:txEl>
                                              <p:pRg st="12" end="1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3" end="13"/>
                                            </p:txEl>
                                          </p:spTgt>
                                        </p:tgtEl>
                                        <p:attrNameLst>
                                          <p:attrName>style.visibility</p:attrName>
                                        </p:attrNameLst>
                                      </p:cBhvr>
                                      <p:to>
                                        <p:strVal val="visible"/>
                                      </p:to>
                                    </p:set>
                                    <p:animEffect transition="in" filter="fade">
                                      <p:cBhvr>
                                        <p:cTn id="62" dur="500"/>
                                        <p:tgtEl>
                                          <p:spTgt spid="3">
                                            <p:txEl>
                                              <p:pRg st="13" end="1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nodeType="clickEffect">
                                  <p:stCondLst>
                                    <p:cond delay="0"/>
                                  </p:stCondLst>
                                  <p:childTnLst>
                                    <p:set>
                                      <p:cBhvr>
                                        <p:cTn id="66" dur="1" fill="hold">
                                          <p:stCondLst>
                                            <p:cond delay="0"/>
                                          </p:stCondLst>
                                        </p:cTn>
                                        <p:tgtEl>
                                          <p:spTgt spid="3">
                                            <p:txEl>
                                              <p:pRg st="14" end="14"/>
                                            </p:txEl>
                                          </p:spTgt>
                                        </p:tgtEl>
                                        <p:attrNameLst>
                                          <p:attrName>style.visibility</p:attrName>
                                        </p:attrNameLst>
                                      </p:cBhvr>
                                      <p:to>
                                        <p:strVal val="visible"/>
                                      </p:to>
                                    </p:set>
                                    <p:animEffect transition="in" filter="fade">
                                      <p:cBhvr>
                                        <p:cTn id="6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1236-C74C-4A6D-867C-5AFEC8B10CF6}"/>
              </a:ext>
            </a:extLst>
          </p:cNvPr>
          <p:cNvSpPr>
            <a:spLocks noGrp="1"/>
          </p:cNvSpPr>
          <p:nvPr>
            <p:ph type="title"/>
          </p:nvPr>
        </p:nvSpPr>
        <p:spPr/>
        <p:txBody>
          <a:bodyPr/>
          <a:lstStyle/>
          <a:p>
            <a:pPr algn="l"/>
            <a:r>
              <a:rPr lang="en-CA" b="0" dirty="0">
                <a:solidFill>
                  <a:srgbClr val="FFFF00"/>
                </a:solidFill>
                <a:effectLst/>
              </a:rPr>
              <a:t>Major Assets &amp; Renovations</a:t>
            </a:r>
          </a:p>
        </p:txBody>
      </p:sp>
      <p:sp>
        <p:nvSpPr>
          <p:cNvPr id="3" name="Content Placeholder 2">
            <a:extLst>
              <a:ext uri="{FF2B5EF4-FFF2-40B4-BE49-F238E27FC236}">
                <a16:creationId xmlns:a16="http://schemas.microsoft.com/office/drawing/2014/main" id="{19BCE41E-35FE-4478-8178-32A7F3928365}"/>
              </a:ext>
            </a:extLst>
          </p:cNvPr>
          <p:cNvSpPr>
            <a:spLocks noGrp="1"/>
          </p:cNvSpPr>
          <p:nvPr>
            <p:ph idx="1"/>
          </p:nvPr>
        </p:nvSpPr>
        <p:spPr>
          <a:xfrm>
            <a:off x="913795" y="2096064"/>
            <a:ext cx="10353762" cy="4152336"/>
          </a:xfrm>
        </p:spPr>
        <p:txBody>
          <a:bodyPr>
            <a:normAutofit lnSpcReduction="10000"/>
          </a:bodyPr>
          <a:lstStyle/>
          <a:p>
            <a:pPr marL="0" indent="0">
              <a:lnSpc>
                <a:spcPct val="100000"/>
              </a:lnSpc>
              <a:buNone/>
            </a:pPr>
            <a:r>
              <a:rPr lang="en-CA" sz="2800" dirty="0">
                <a:effectLst/>
              </a:rPr>
              <a:t>Examples:  </a:t>
            </a:r>
          </a:p>
          <a:p>
            <a:pPr>
              <a:lnSpc>
                <a:spcPct val="100000"/>
              </a:lnSpc>
            </a:pPr>
            <a:r>
              <a:rPr lang="en-CA" sz="2800" dirty="0">
                <a:effectLst/>
              </a:rPr>
              <a:t>Trinity UC wishes to purchase/sell an item worth $300,000 this is a major asset</a:t>
            </a:r>
          </a:p>
          <a:p>
            <a:pPr>
              <a:lnSpc>
                <a:spcPct val="100000"/>
              </a:lnSpc>
            </a:pPr>
            <a:r>
              <a:rPr lang="en-CA" sz="2800" dirty="0">
                <a:effectLst/>
              </a:rPr>
              <a:t>Zion UC wishes to cash in $50,000 in investments to balance the budget and do some minor repairs.  Their net income for the previous year is $75,000.  This is a major asset.</a:t>
            </a:r>
          </a:p>
          <a:p>
            <a:pPr>
              <a:lnSpc>
                <a:spcPct val="100000"/>
              </a:lnSpc>
            </a:pPr>
            <a:r>
              <a:rPr lang="en-CA" sz="2800" dirty="0">
                <a:effectLst/>
              </a:rPr>
              <a:t>St. Paul’s UC wishes to renovate their kitchen at a cost of $100,000 their net income for the previous year is $120,000.  This is a major renovation</a:t>
            </a:r>
          </a:p>
          <a:p>
            <a:pPr>
              <a:lnSpc>
                <a:spcPct val="100000"/>
              </a:lnSpc>
            </a:pPr>
            <a:endParaRPr lang="en-CA" sz="2800" dirty="0">
              <a:effectLst/>
            </a:endParaRPr>
          </a:p>
          <a:p>
            <a:pPr>
              <a:lnSpc>
                <a:spcPct val="100000"/>
              </a:lnSpc>
            </a:pPr>
            <a:endParaRPr lang="en-CA" sz="2800" dirty="0">
              <a:effectLst/>
            </a:endParaRPr>
          </a:p>
          <a:p>
            <a:endParaRPr lang="en-CA" sz="2800" dirty="0">
              <a:effectLst/>
            </a:endParaRPr>
          </a:p>
          <a:p>
            <a:endParaRPr lang="en-CA" sz="2800" dirty="0">
              <a:effectLst/>
            </a:endParaRPr>
          </a:p>
        </p:txBody>
      </p:sp>
    </p:spTree>
    <p:extLst>
      <p:ext uri="{BB962C8B-B14F-4D97-AF65-F5344CB8AC3E}">
        <p14:creationId xmlns:p14="http://schemas.microsoft.com/office/powerpoint/2010/main" val="296089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1236-C74C-4A6D-867C-5AFEC8B10CF6}"/>
              </a:ext>
            </a:extLst>
          </p:cNvPr>
          <p:cNvSpPr>
            <a:spLocks noGrp="1"/>
          </p:cNvSpPr>
          <p:nvPr>
            <p:ph type="title"/>
          </p:nvPr>
        </p:nvSpPr>
        <p:spPr/>
        <p:txBody>
          <a:bodyPr/>
          <a:lstStyle/>
          <a:p>
            <a:pPr algn="l"/>
            <a:r>
              <a:rPr lang="en-CA" b="0" dirty="0">
                <a:solidFill>
                  <a:srgbClr val="FFFF00"/>
                </a:solidFill>
                <a:effectLst/>
              </a:rPr>
              <a:t>Leasing Space</a:t>
            </a:r>
          </a:p>
        </p:txBody>
      </p:sp>
      <p:sp>
        <p:nvSpPr>
          <p:cNvPr id="3" name="Content Placeholder 2">
            <a:extLst>
              <a:ext uri="{FF2B5EF4-FFF2-40B4-BE49-F238E27FC236}">
                <a16:creationId xmlns:a16="http://schemas.microsoft.com/office/drawing/2014/main" id="{19BCE41E-35FE-4478-8178-32A7F3928365}"/>
              </a:ext>
            </a:extLst>
          </p:cNvPr>
          <p:cNvSpPr>
            <a:spLocks noGrp="1"/>
          </p:cNvSpPr>
          <p:nvPr>
            <p:ph idx="1"/>
          </p:nvPr>
        </p:nvSpPr>
        <p:spPr>
          <a:xfrm>
            <a:off x="913795" y="2096064"/>
            <a:ext cx="10353762" cy="4152336"/>
          </a:xfrm>
        </p:spPr>
        <p:txBody>
          <a:bodyPr>
            <a:normAutofit/>
          </a:bodyPr>
          <a:lstStyle/>
          <a:p>
            <a:pPr>
              <a:lnSpc>
                <a:spcPct val="100000"/>
              </a:lnSpc>
            </a:pPr>
            <a:r>
              <a:rPr lang="en-CA" sz="2800" dirty="0">
                <a:effectLst/>
              </a:rPr>
              <a:t>A one-time use such as an anniversary open house is a license and not a lease</a:t>
            </a:r>
          </a:p>
          <a:p>
            <a:pPr>
              <a:lnSpc>
                <a:spcPct val="100000"/>
              </a:lnSpc>
            </a:pPr>
            <a:r>
              <a:rPr lang="en-CA" sz="2800" dirty="0">
                <a:effectLst/>
              </a:rPr>
              <a:t>Routine rentals such as Scouts, AA, exercise class does not require RC approval</a:t>
            </a:r>
          </a:p>
          <a:p>
            <a:pPr>
              <a:lnSpc>
                <a:spcPct val="100000"/>
              </a:lnSpc>
            </a:pPr>
            <a:r>
              <a:rPr lang="en-CA" sz="2800" dirty="0">
                <a:effectLst/>
              </a:rPr>
              <a:t>Exclusive use of space, long term agreements, manse, land, buildings or leasing from someone else does require RC approval </a:t>
            </a:r>
          </a:p>
          <a:p>
            <a:pPr>
              <a:lnSpc>
                <a:spcPct val="100000"/>
              </a:lnSpc>
            </a:pPr>
            <a:endParaRPr lang="en-CA" sz="2800" dirty="0">
              <a:effectLst/>
            </a:endParaRPr>
          </a:p>
          <a:p>
            <a:pPr>
              <a:lnSpc>
                <a:spcPct val="100000"/>
              </a:lnSpc>
            </a:pPr>
            <a:endParaRPr lang="en-CA" sz="2800" dirty="0">
              <a:effectLst/>
            </a:endParaRPr>
          </a:p>
          <a:p>
            <a:endParaRPr lang="en-CA" sz="2800" dirty="0">
              <a:effectLst/>
            </a:endParaRPr>
          </a:p>
          <a:p>
            <a:endParaRPr lang="en-CA" sz="2800" dirty="0">
              <a:effectLst/>
            </a:endParaRPr>
          </a:p>
        </p:txBody>
      </p:sp>
    </p:spTree>
    <p:extLst>
      <p:ext uri="{BB962C8B-B14F-4D97-AF65-F5344CB8AC3E}">
        <p14:creationId xmlns:p14="http://schemas.microsoft.com/office/powerpoint/2010/main" val="747474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91236-C74C-4A6D-867C-5AFEC8B10CF6}"/>
              </a:ext>
            </a:extLst>
          </p:cNvPr>
          <p:cNvSpPr>
            <a:spLocks noGrp="1"/>
          </p:cNvSpPr>
          <p:nvPr>
            <p:ph type="title"/>
          </p:nvPr>
        </p:nvSpPr>
        <p:spPr/>
        <p:txBody>
          <a:bodyPr/>
          <a:lstStyle/>
          <a:p>
            <a:pPr algn="l"/>
            <a:r>
              <a:rPr lang="en-CA" b="0" dirty="0">
                <a:solidFill>
                  <a:srgbClr val="FFFF00"/>
                </a:solidFill>
                <a:effectLst/>
              </a:rPr>
              <a:t>Leasing Space – Best Practices</a:t>
            </a:r>
          </a:p>
        </p:txBody>
      </p:sp>
      <p:sp>
        <p:nvSpPr>
          <p:cNvPr id="3" name="Content Placeholder 2">
            <a:extLst>
              <a:ext uri="{FF2B5EF4-FFF2-40B4-BE49-F238E27FC236}">
                <a16:creationId xmlns:a16="http://schemas.microsoft.com/office/drawing/2014/main" id="{19BCE41E-35FE-4478-8178-32A7F3928365}"/>
              </a:ext>
            </a:extLst>
          </p:cNvPr>
          <p:cNvSpPr>
            <a:spLocks noGrp="1"/>
          </p:cNvSpPr>
          <p:nvPr>
            <p:ph idx="1"/>
          </p:nvPr>
        </p:nvSpPr>
        <p:spPr>
          <a:xfrm>
            <a:off x="913795" y="2096064"/>
            <a:ext cx="10353762" cy="4422182"/>
          </a:xfrm>
        </p:spPr>
        <p:txBody>
          <a:bodyPr>
            <a:normAutofit fontScale="92500" lnSpcReduction="20000"/>
          </a:bodyPr>
          <a:lstStyle/>
          <a:p>
            <a:pPr>
              <a:lnSpc>
                <a:spcPct val="100000"/>
              </a:lnSpc>
            </a:pPr>
            <a:r>
              <a:rPr lang="en-CA" sz="2800" dirty="0">
                <a:effectLst/>
              </a:rPr>
              <a:t>Check zoning bi-laws</a:t>
            </a:r>
          </a:p>
          <a:p>
            <a:pPr>
              <a:lnSpc>
                <a:spcPct val="100000"/>
              </a:lnSpc>
            </a:pPr>
            <a:r>
              <a:rPr lang="en-CA" sz="2800" dirty="0">
                <a:effectLst/>
              </a:rPr>
              <a:t>Be clear in setting boundaries and time</a:t>
            </a:r>
          </a:p>
          <a:p>
            <a:pPr>
              <a:lnSpc>
                <a:spcPct val="100000"/>
              </a:lnSpc>
            </a:pPr>
            <a:r>
              <a:rPr lang="en-CA" sz="2800" dirty="0">
                <a:effectLst/>
              </a:rPr>
              <a:t>Consider long term implications</a:t>
            </a:r>
          </a:p>
          <a:p>
            <a:pPr>
              <a:lnSpc>
                <a:spcPct val="100000"/>
              </a:lnSpc>
            </a:pPr>
            <a:r>
              <a:rPr lang="en-CA" sz="2800" dirty="0">
                <a:effectLst/>
              </a:rPr>
              <a:t>Ensure the </a:t>
            </a:r>
            <a:r>
              <a:rPr lang="en-CA" sz="2800" dirty="0" err="1">
                <a:effectLst/>
              </a:rPr>
              <a:t>tennant</a:t>
            </a:r>
            <a:r>
              <a:rPr lang="en-CA" sz="2800" dirty="0">
                <a:effectLst/>
              </a:rPr>
              <a:t> has insurance</a:t>
            </a:r>
          </a:p>
          <a:p>
            <a:pPr>
              <a:lnSpc>
                <a:spcPct val="100000"/>
              </a:lnSpc>
            </a:pPr>
            <a:r>
              <a:rPr lang="en-CA" sz="2800" dirty="0">
                <a:effectLst/>
              </a:rPr>
              <a:t>Ability to maintain safe space requirements with people using the property</a:t>
            </a:r>
          </a:p>
          <a:p>
            <a:pPr>
              <a:lnSpc>
                <a:spcPct val="100000"/>
              </a:lnSpc>
            </a:pPr>
            <a:r>
              <a:rPr lang="en-CA" sz="2800" dirty="0">
                <a:effectLst/>
              </a:rPr>
              <a:t>Clarify use of church name</a:t>
            </a:r>
          </a:p>
          <a:p>
            <a:pPr>
              <a:lnSpc>
                <a:spcPct val="100000"/>
              </a:lnSpc>
            </a:pPr>
            <a:r>
              <a:rPr lang="en-CA" sz="2800" dirty="0">
                <a:effectLst/>
              </a:rPr>
              <a:t>Check references</a:t>
            </a:r>
          </a:p>
          <a:p>
            <a:pPr>
              <a:lnSpc>
                <a:spcPct val="100000"/>
              </a:lnSpc>
            </a:pPr>
            <a:r>
              <a:rPr lang="en-CA" sz="2800" dirty="0">
                <a:effectLst/>
              </a:rPr>
              <a:t>Seek legal guidance</a:t>
            </a:r>
          </a:p>
          <a:p>
            <a:pPr>
              <a:lnSpc>
                <a:spcPct val="100000"/>
              </a:lnSpc>
            </a:pPr>
            <a:r>
              <a:rPr lang="en-CA" sz="2800" dirty="0">
                <a:effectLst/>
              </a:rPr>
              <a:t>See the Property Toolkit for resources</a:t>
            </a:r>
          </a:p>
          <a:p>
            <a:pPr>
              <a:lnSpc>
                <a:spcPct val="100000"/>
              </a:lnSpc>
            </a:pPr>
            <a:endParaRPr lang="en-CA" sz="2800" dirty="0">
              <a:effectLst/>
            </a:endParaRPr>
          </a:p>
          <a:p>
            <a:pPr>
              <a:lnSpc>
                <a:spcPct val="100000"/>
              </a:lnSpc>
            </a:pPr>
            <a:endParaRPr lang="en-CA" sz="2800" dirty="0">
              <a:effectLst/>
            </a:endParaRPr>
          </a:p>
          <a:p>
            <a:endParaRPr lang="en-CA" sz="2800" dirty="0">
              <a:effectLst/>
            </a:endParaRPr>
          </a:p>
          <a:p>
            <a:endParaRPr lang="en-CA" sz="2800" dirty="0">
              <a:effectLst/>
            </a:endParaRPr>
          </a:p>
        </p:txBody>
      </p:sp>
    </p:spTree>
    <p:extLst>
      <p:ext uri="{BB962C8B-B14F-4D97-AF65-F5344CB8AC3E}">
        <p14:creationId xmlns:p14="http://schemas.microsoft.com/office/powerpoint/2010/main" val="4109340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742332"/>
      </a:dk2>
      <a:lt2>
        <a:srgbClr val="EE91A0"/>
      </a:lt2>
      <a:accent1>
        <a:srgbClr val="E03754"/>
      </a:accent1>
      <a:accent2>
        <a:srgbClr val="E86C2E"/>
      </a:accent2>
      <a:accent3>
        <a:srgbClr val="DAB250"/>
      </a:accent3>
      <a:accent4>
        <a:srgbClr val="60C4AA"/>
      </a:accent4>
      <a:accent5>
        <a:srgbClr val="51A9DB"/>
      </a:accent5>
      <a:accent6>
        <a:srgbClr val="976AC9"/>
      </a:accent6>
      <a:hlink>
        <a:srgbClr val="D5445E"/>
      </a:hlink>
      <a:folHlink>
        <a:srgbClr val="E17C8E"/>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6B2E858E-683F-40D9-B4CB-284D097F3A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TM04033921[[fn=Damask]]</Template>
  <TotalTime>272</TotalTime>
  <Words>1232</Words>
  <Application>Microsoft Office PowerPoint</Application>
  <PresentationFormat>Widescreen</PresentationFormat>
  <Paragraphs>155</Paragraphs>
  <Slides>13</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Bookman Old Style</vt:lpstr>
      <vt:lpstr>Calibri</vt:lpstr>
      <vt:lpstr>Rockwell</vt:lpstr>
      <vt:lpstr>Wingdings</vt:lpstr>
      <vt:lpstr>Damask</vt:lpstr>
      <vt:lpstr>Managing Church Property</vt:lpstr>
      <vt:lpstr>Agenda</vt:lpstr>
      <vt:lpstr>Property-A Shared Responsibility</vt:lpstr>
      <vt:lpstr>Sales and Purchases</vt:lpstr>
      <vt:lpstr>Major Assets &amp; Renovations</vt:lpstr>
      <vt:lpstr>PowerPoint Presentation</vt:lpstr>
      <vt:lpstr>Major Assets &amp; Renovations</vt:lpstr>
      <vt:lpstr>Leasing Space</vt:lpstr>
      <vt:lpstr>Leasing Space – Best Practices</vt:lpstr>
      <vt:lpstr>Mortgages/Loans &amp; Grants</vt:lpstr>
      <vt:lpstr>Redevelopment Projects</vt:lpstr>
      <vt:lpstr>Resources</vt:lpstr>
      <vt:lpstr>Questions and 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Church Property</dc:title>
  <dc:creator>Lynne Allin</dc:creator>
  <cp:lastModifiedBy>Lynne Allin</cp:lastModifiedBy>
  <cp:revision>16</cp:revision>
  <dcterms:created xsi:type="dcterms:W3CDTF">2023-11-09T18:34:04Z</dcterms:created>
  <dcterms:modified xsi:type="dcterms:W3CDTF">2023-11-15T15:49:48Z</dcterms:modified>
</cp:coreProperties>
</file>