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41F5A7-B368-4300-800E-2AF839F2662D}" v="4" dt="2026-09-02T20:06:10.0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7" d="100"/>
          <a:sy n="107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9/3/2026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[Sources],Exploring Amalgamation Faithfully - Leaders Guide for Workbook.docx,Exploring Amalgamation Faithfully – Participant Workbook.docx,[/Sources],[Sources],Visual on this slide was generated with Microsoft Copilot.,[/Sources]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[Sources],Leader’s Guide, section 3 workbook exercises.,Participant Workbook, section 3.,[/Sources]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[Sources],Leader’s Guide, section 4.,Participant Workbook, section 4.,[/Sources],[Sources],Visual on this slide was generated with Microsoft Copilot.,[/Sources]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[Sources],Leader’s Guide, section 4 exercises.,Participant Workbook, section 4.,[/Sources]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[Sources],Leader’s Guide, section 5.,Participant Workbook, section 5.,[/Sources]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[Sources],Leader’s Guide, section 5 exercise 2.,Participant Workbook, section 5.,[/Sources]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[Sources],Leader’s Guide, section 6.,Participant Workbook, section 6.,[/Sources],[Sources],Visual on this slide was generated with Microsoft Copilot.,[/Sources]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[Sources],Leader’s Guide, section 6 exercises.,Participant Workbook, section 6 ministry priorities.,[/Sources]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[Sources],Leader’s Guide, section 7.,Participant Workbook, section 7.,[/Sources]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[Sources],Leader’s Guide, section 7 exercise 2.,Participant Workbook, section 7.,[/Sources]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[Sources],Leader’s Guide, section 8.,Participant Workbook, section 8.,[/Sources],[Sources],Visual on this slide was generated with Microsoft Copilot.,[/Sources]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[Sources],Leader’s Guide, agenda and sections 1–10.,Participant Workbook, sections 1–10.,[/Sources]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[Sources],Leader’s Guide, section 8 staffing scenarios and cautions.,[/Sources]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[Sources],Leader’s Guide, section 9.,Participant Workbook, section 9.,[/Sources]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[Sources],Leader’s Guide, section 10.,Participant Workbook, section 10.,[/Sources]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[Sources],Leader’s Guide, next steps.,[/Sources]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[Sources],Leader’s Guide, optional closing prayer.,[/Sources]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[Sources],Leader’s Guide, section 1.,Participant Workbook, section 1.,[/Sources]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[Sources],Leader’s Guide, section 1 ground rules.,Participant Workbook, welcome and how to use this workbook.,[/Sources]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[Sources],Leader’s Guide, opening prayer (lightly formatted for projection).,[/Sources]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[Sources],Leader’s Guide, section 1 workbook exercise.,Participant Workbook, section 1.,[/Sources]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[Sources],Leader’s Guide, section 2.,Participant Workbook, section 2.,[/Sources]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[Sources],Leader’s Guide, section 2 workbook exercise.,Participant Workbook, section 2.,[/Sources]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[Sources],Leader’s Guide, section 3 process values.,[/Sources]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bg>
      <p:bgPr>
        <a:solidFill>
          <a:srgbClr val="F6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6492240"/>
            <a:ext cx="47548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b="1" kern="0" spc="110" dirty="0">
                <a:solidFill>
                  <a:srgbClr val="66727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EXPLORING AMALGAMATION FAITHFULLY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9555480" y="6473952"/>
            <a:ext cx="2103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b="1" dirty="0">
                <a:solidFill>
                  <a:srgbClr val="7B3F9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ARW  •  HF  •  WOW</a:t>
            </a:r>
            <a:endParaRPr lang="en-US" sz="800" dirty="0"/>
          </a:p>
        </p:txBody>
      </p:sp>
      <p:sp>
        <p:nvSpPr>
          <p:cNvPr id="5" name="Shape 3"/>
          <p:cNvSpPr/>
          <p:nvPr/>
        </p:nvSpPr>
        <p:spPr>
          <a:xfrm>
            <a:off x="502920" y="6382512"/>
            <a:ext cx="11155680" cy="0"/>
          </a:xfrm>
          <a:prstGeom prst="line">
            <a:avLst/>
          </a:prstGeom>
          <a:noFill/>
          <a:ln w="8890">
            <a:solidFill>
              <a:srgbClr val="D8E4EA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24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pic>
        <p:nvPicPr>
          <p:cNvPr id="2" name="Image 0" descr="/mnt/data/352621310c.jpeg"/>
          <p:cNvPicPr>
            <a:picLocks noChangeAspect="1"/>
          </p:cNvPicPr>
          <p:nvPr/>
        </p:nvPicPr>
        <p:blipFill>
          <a:blip r:embed="rId3"/>
          <a:srcRect t="7811" b="781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5212B">
              <a:alpha val="63000"/>
            </a:srgbClr>
          </a:solidFill>
          <a:ln w="12700">
            <a:solidFill>
              <a:srgbClr val="15212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3"/>
          <p:cNvSpPr/>
          <p:nvPr/>
        </p:nvSpPr>
        <p:spPr>
          <a:xfrm>
            <a:off x="603504" y="1874520"/>
            <a:ext cx="7132320" cy="1444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700" b="1" dirty="0">
                <a:solidFill>
                  <a:srgbClr val="FFFFFF"/>
                </a:solidFill>
              </a:rPr>
              <a:t>Exploring Amalgamation</a:t>
            </a:r>
            <a:endParaRPr lang="en-US" sz="3700" dirty="0"/>
          </a:p>
          <a:p>
            <a:pPr marL="0" indent="0">
              <a:buNone/>
            </a:pPr>
            <a:r>
              <a:rPr lang="en-US" sz="3700" b="1" dirty="0">
                <a:solidFill>
                  <a:srgbClr val="FFFFFF"/>
                </a:solidFill>
              </a:rPr>
              <a:t>Faithfully</a:t>
            </a:r>
            <a:endParaRPr lang="en-US" sz="3700" dirty="0"/>
          </a:p>
        </p:txBody>
      </p:sp>
      <p:sp>
        <p:nvSpPr>
          <p:cNvPr id="7" name="Text 4"/>
          <p:cNvSpPr/>
          <p:nvPr/>
        </p:nvSpPr>
        <p:spPr>
          <a:xfrm>
            <a:off x="658368" y="3547872"/>
            <a:ext cx="6217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FFFFF"/>
                </a:solidFill>
              </a:rPr>
              <a:t>A Discernment Journey for Church Leaders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658368" y="4096512"/>
            <a:ext cx="502920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7D9EF"/>
                </a:solidFill>
              </a:rPr>
              <a:t>Leader’s Guide + Participant Workbook</a:t>
            </a:r>
            <a:endParaRPr lang="en-US" sz="12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A5D12CA-8FA6-8219-F71C-F5CBE7D088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868" y="-88394"/>
            <a:ext cx="3706376" cy="20513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394CC"/>
                </a:solidFill>
              </a:rPr>
              <a:t>SECTION 3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7B3F94"/>
                </a:solidFill>
              </a:rPr>
              <a:t>Why We’re Here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508760"/>
            <a:ext cx="1965960" cy="384048"/>
          </a:xfrm>
          <a:prstGeom prst="roundRect">
            <a:avLst>
              <a:gd name="adj" fmla="val 19048"/>
            </a:avLst>
          </a:prstGeom>
          <a:solidFill>
            <a:srgbClr val="DFF2FA"/>
          </a:solidFill>
          <a:ln w="12700">
            <a:solidFill>
              <a:srgbClr val="DFF2F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3"/>
          <p:cNvSpPr/>
          <p:nvPr/>
        </p:nvSpPr>
        <p:spPr>
          <a:xfrm>
            <a:off x="649224" y="1581912"/>
            <a:ext cx="1801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394CC"/>
                </a:solidFill>
              </a:rPr>
              <a:t>WORKBOOK • SECTION 3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658368" y="2057400"/>
            <a:ext cx="525780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7" name="Shape 5"/>
          <p:cNvSpPr/>
          <p:nvPr/>
        </p:nvSpPr>
        <p:spPr>
          <a:xfrm>
            <a:off x="658368" y="2057400"/>
            <a:ext cx="91440" cy="2331720"/>
          </a:xfrm>
          <a:prstGeom prst="rect">
            <a:avLst/>
          </a:prstGeom>
          <a:solidFill>
            <a:srgbClr val="2394CC"/>
          </a:solidFill>
          <a:ln w="12700">
            <a:solidFill>
              <a:srgbClr val="2394CC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 6"/>
          <p:cNvSpPr/>
          <p:nvPr/>
        </p:nvSpPr>
        <p:spPr>
          <a:xfrm>
            <a:off x="914400" y="2258568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394CC"/>
                </a:solidFill>
              </a:rPr>
              <a:t>Reflection 1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2697480"/>
            <a:ext cx="4754880" cy="14996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2300" dirty="0">
                <a:solidFill>
                  <a:srgbClr val="24313A"/>
                </a:solidFill>
              </a:rPr>
              <a:t>I am willing to explore amalgamation because…</a:t>
            </a:r>
            <a:endParaRPr lang="en-US" sz="2300" dirty="0"/>
          </a:p>
        </p:txBody>
      </p:sp>
      <p:sp>
        <p:nvSpPr>
          <p:cNvPr id="10" name="Shape 8"/>
          <p:cNvSpPr/>
          <p:nvPr/>
        </p:nvSpPr>
        <p:spPr>
          <a:xfrm>
            <a:off x="6236208" y="2057400"/>
            <a:ext cx="525780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1" name="Shape 9"/>
          <p:cNvSpPr/>
          <p:nvPr/>
        </p:nvSpPr>
        <p:spPr>
          <a:xfrm>
            <a:off x="6236208" y="2057400"/>
            <a:ext cx="91440" cy="2331720"/>
          </a:xfrm>
          <a:prstGeom prst="rect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Text 10"/>
          <p:cNvSpPr/>
          <p:nvPr/>
        </p:nvSpPr>
        <p:spPr>
          <a:xfrm>
            <a:off x="6492240" y="2258568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7B3F94"/>
                </a:solidFill>
              </a:rPr>
              <a:t>Reflection 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492240" y="2697480"/>
            <a:ext cx="4754880" cy="14996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2100" dirty="0">
                <a:solidFill>
                  <a:srgbClr val="24313A"/>
                </a:solidFill>
              </a:rPr>
              <a:t>As you enter this conversation, what feelings are present for you?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3108960" y="4846320"/>
            <a:ext cx="5943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i="1" dirty="0">
                <a:solidFill>
                  <a:srgbClr val="66727C"/>
                </a:solidFill>
              </a:rPr>
              <a:t>Mixed emotions are normal and welcome.</a:t>
            </a:r>
            <a:endParaRPr lang="en-US" sz="1500" dirty="0"/>
          </a:p>
        </p:txBody>
      </p:sp>
      <p:sp>
        <p:nvSpPr>
          <p:cNvPr id="15" name="Shape 13"/>
          <p:cNvSpPr/>
          <p:nvPr/>
        </p:nvSpPr>
        <p:spPr>
          <a:xfrm>
            <a:off x="217627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6" name="Text 14"/>
          <p:cNvSpPr/>
          <p:nvPr/>
        </p:nvSpPr>
        <p:spPr>
          <a:xfrm>
            <a:off x="215798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</a:t>
            </a:r>
            <a:endParaRPr lang="en-US" sz="750" dirty="0"/>
          </a:p>
        </p:txBody>
      </p:sp>
      <p:sp>
        <p:nvSpPr>
          <p:cNvPr id="17" name="Shape 15"/>
          <p:cNvSpPr/>
          <p:nvPr/>
        </p:nvSpPr>
        <p:spPr>
          <a:xfrm>
            <a:off x="298094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 16"/>
          <p:cNvSpPr/>
          <p:nvPr/>
        </p:nvSpPr>
        <p:spPr>
          <a:xfrm>
            <a:off x="296265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2</a:t>
            </a:r>
            <a:endParaRPr lang="en-US" sz="750" dirty="0"/>
          </a:p>
        </p:txBody>
      </p:sp>
      <p:sp>
        <p:nvSpPr>
          <p:cNvPr id="19" name="Shape 17"/>
          <p:cNvSpPr/>
          <p:nvPr/>
        </p:nvSpPr>
        <p:spPr>
          <a:xfrm>
            <a:off x="3785616" y="5833872"/>
            <a:ext cx="256032" cy="256032"/>
          </a:xfrm>
          <a:prstGeom prst="ellipse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ext 18"/>
          <p:cNvSpPr/>
          <p:nvPr/>
        </p:nvSpPr>
        <p:spPr>
          <a:xfrm>
            <a:off x="376732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3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459028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2" name="Text 20"/>
          <p:cNvSpPr/>
          <p:nvPr/>
        </p:nvSpPr>
        <p:spPr>
          <a:xfrm>
            <a:off x="457200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4</a:t>
            </a:r>
            <a:endParaRPr lang="en-US" sz="750" dirty="0"/>
          </a:p>
        </p:txBody>
      </p:sp>
      <p:sp>
        <p:nvSpPr>
          <p:cNvPr id="23" name="Shape 21"/>
          <p:cNvSpPr/>
          <p:nvPr/>
        </p:nvSpPr>
        <p:spPr>
          <a:xfrm>
            <a:off x="539496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4" name="Text 22"/>
          <p:cNvSpPr/>
          <p:nvPr/>
        </p:nvSpPr>
        <p:spPr>
          <a:xfrm>
            <a:off x="537667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5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619963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6" name="Text 24"/>
          <p:cNvSpPr/>
          <p:nvPr/>
        </p:nvSpPr>
        <p:spPr>
          <a:xfrm>
            <a:off x="618134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6</a:t>
            </a:r>
            <a:endParaRPr lang="en-US" sz="750" dirty="0"/>
          </a:p>
        </p:txBody>
      </p:sp>
      <p:sp>
        <p:nvSpPr>
          <p:cNvPr id="27" name="Shape 25"/>
          <p:cNvSpPr/>
          <p:nvPr/>
        </p:nvSpPr>
        <p:spPr>
          <a:xfrm>
            <a:off x="700430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8" name="Text 26"/>
          <p:cNvSpPr/>
          <p:nvPr/>
        </p:nvSpPr>
        <p:spPr>
          <a:xfrm>
            <a:off x="698601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7</a:t>
            </a:r>
            <a:endParaRPr lang="en-US" sz="750" dirty="0"/>
          </a:p>
        </p:txBody>
      </p:sp>
      <p:sp>
        <p:nvSpPr>
          <p:cNvPr id="29" name="Shape 27"/>
          <p:cNvSpPr/>
          <p:nvPr/>
        </p:nvSpPr>
        <p:spPr>
          <a:xfrm>
            <a:off x="780897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0" name="Text 28"/>
          <p:cNvSpPr/>
          <p:nvPr/>
        </p:nvSpPr>
        <p:spPr>
          <a:xfrm>
            <a:off x="779068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8</a:t>
            </a:r>
            <a:endParaRPr lang="en-US" sz="750" dirty="0"/>
          </a:p>
        </p:txBody>
      </p:sp>
      <p:sp>
        <p:nvSpPr>
          <p:cNvPr id="31" name="Shape 29"/>
          <p:cNvSpPr/>
          <p:nvPr/>
        </p:nvSpPr>
        <p:spPr>
          <a:xfrm>
            <a:off x="861364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2" name="Text 30"/>
          <p:cNvSpPr/>
          <p:nvPr/>
        </p:nvSpPr>
        <p:spPr>
          <a:xfrm>
            <a:off x="859536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9</a:t>
            </a:r>
            <a:endParaRPr lang="en-US" sz="750" dirty="0"/>
          </a:p>
        </p:txBody>
      </p:sp>
      <p:sp>
        <p:nvSpPr>
          <p:cNvPr id="33" name="Shape 31"/>
          <p:cNvSpPr/>
          <p:nvPr/>
        </p:nvSpPr>
        <p:spPr>
          <a:xfrm>
            <a:off x="941832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4" name="Text 32"/>
          <p:cNvSpPr/>
          <p:nvPr/>
        </p:nvSpPr>
        <p:spPr>
          <a:xfrm>
            <a:off x="940003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10</a:t>
            </a:r>
            <a:endParaRPr lang="en-US" sz="750" dirty="0"/>
          </a:p>
        </p:txBody>
      </p:sp>
      <p:sp>
        <p:nvSpPr>
          <p:cNvPr id="3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394CC"/>
                </a:solidFill>
              </a:rPr>
              <a:t>SECTION 4 • 75 MINUTES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7B3F94"/>
                </a:solidFill>
              </a:rPr>
              <a:t>Sharing Stories Before Solving Problems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61872"/>
            <a:ext cx="10698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6727C"/>
                </a:solidFill>
              </a:rPr>
              <a:t>Build trust and understanding through story rather than analysis.</a:t>
            </a:r>
            <a:endParaRPr lang="en-US" sz="1350" dirty="0"/>
          </a:p>
        </p:txBody>
      </p:sp>
      <p:pic>
        <p:nvPicPr>
          <p:cNvPr id="5" name="Image 0" descr="/mnt/data/479ece79b7.jpeg"/>
          <p:cNvPicPr>
            <a:picLocks noChangeAspect="1"/>
          </p:cNvPicPr>
          <p:nvPr/>
        </p:nvPicPr>
        <p:blipFill>
          <a:blip r:embed="rId3"/>
          <a:srcRect l="12366" r="12366"/>
          <a:stretch/>
        </p:blipFill>
        <p:spPr>
          <a:xfrm>
            <a:off x="566928" y="1627632"/>
            <a:ext cx="4800600" cy="425196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66928" y="5010912"/>
            <a:ext cx="4800600" cy="868680"/>
          </a:xfrm>
          <a:prstGeom prst="rect">
            <a:avLst/>
          </a:prstGeom>
          <a:solidFill>
            <a:srgbClr val="15212B">
              <a:alpha val="82000"/>
            </a:srgbClr>
          </a:solidFill>
          <a:ln w="12700">
            <a:solidFill>
              <a:srgbClr val="15212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ext 4"/>
          <p:cNvSpPr/>
          <p:nvPr/>
        </p:nvSpPr>
        <p:spPr>
          <a:xfrm>
            <a:off x="868680" y="5230368"/>
            <a:ext cx="4160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Story keeps identity visible while relationship grows.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5715000" y="1627632"/>
            <a:ext cx="5806440" cy="4251960"/>
          </a:xfrm>
          <a:prstGeom prst="roundRect">
            <a:avLst>
              <a:gd name="adj" fmla="val 1720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9" name="Shape 6"/>
          <p:cNvSpPr/>
          <p:nvPr/>
        </p:nvSpPr>
        <p:spPr>
          <a:xfrm>
            <a:off x="5715000" y="1627632"/>
            <a:ext cx="91440" cy="4251960"/>
          </a:xfrm>
          <a:prstGeom prst="rect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7"/>
          <p:cNvSpPr/>
          <p:nvPr/>
        </p:nvSpPr>
        <p:spPr>
          <a:xfrm>
            <a:off x="5971032" y="1828800"/>
            <a:ext cx="53035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7B3F94"/>
                </a:solidFill>
              </a:rPr>
              <a:t>Leader guidance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971032" y="2267712"/>
            <a:ext cx="5303520" cy="34198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r>
              <a:rPr lang="en-US" sz="1650" dirty="0">
                <a:solidFill>
                  <a:srgbClr val="24313A"/>
                </a:solidFill>
              </a:rPr>
              <a:t>Equal time for each congregation</a:t>
            </a:r>
            <a:endParaRPr lang="en-US" sz="1650" dirty="0"/>
          </a:p>
          <a:p>
            <a:r>
              <a:rPr lang="en-US" sz="1650" dirty="0">
                <a:solidFill>
                  <a:srgbClr val="24313A"/>
                </a:solidFill>
              </a:rPr>
              <a:t>No interruptions or corrections</a:t>
            </a:r>
            <a:endParaRPr lang="en-US" sz="1650" dirty="0"/>
          </a:p>
          <a:p>
            <a:r>
              <a:rPr lang="en-US" sz="1650" dirty="0">
                <a:solidFill>
                  <a:srgbClr val="24313A"/>
                </a:solidFill>
              </a:rPr>
              <a:t>Document themes so people feel heard</a:t>
            </a:r>
            <a:endParaRPr lang="en-US" sz="1650" dirty="0"/>
          </a:p>
          <a:p>
            <a:r>
              <a:rPr lang="en-US" sz="1650" dirty="0">
                <a:solidFill>
                  <a:srgbClr val="24313A"/>
                </a:solidFill>
              </a:rPr>
              <a:t>Begin with story before structure</a:t>
            </a:r>
            <a:endParaRPr lang="en-US" sz="1650" dirty="0"/>
          </a:p>
        </p:txBody>
      </p:sp>
      <p:sp>
        <p:nvSpPr>
          <p:cNvPr id="12" name="Shape 9"/>
          <p:cNvSpPr/>
          <p:nvPr/>
        </p:nvSpPr>
        <p:spPr>
          <a:xfrm>
            <a:off x="217627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Text 10"/>
          <p:cNvSpPr/>
          <p:nvPr/>
        </p:nvSpPr>
        <p:spPr>
          <a:xfrm>
            <a:off x="215798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</a:t>
            </a:r>
            <a:endParaRPr lang="en-US" sz="750" dirty="0"/>
          </a:p>
        </p:txBody>
      </p:sp>
      <p:sp>
        <p:nvSpPr>
          <p:cNvPr id="14" name="Shape 11"/>
          <p:cNvSpPr/>
          <p:nvPr/>
        </p:nvSpPr>
        <p:spPr>
          <a:xfrm>
            <a:off x="298094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5" name="Text 12"/>
          <p:cNvSpPr/>
          <p:nvPr/>
        </p:nvSpPr>
        <p:spPr>
          <a:xfrm>
            <a:off x="296265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2</a:t>
            </a:r>
            <a:endParaRPr lang="en-US" sz="750" dirty="0"/>
          </a:p>
        </p:txBody>
      </p:sp>
      <p:sp>
        <p:nvSpPr>
          <p:cNvPr id="16" name="Shape 13"/>
          <p:cNvSpPr/>
          <p:nvPr/>
        </p:nvSpPr>
        <p:spPr>
          <a:xfrm>
            <a:off x="378561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ext 14"/>
          <p:cNvSpPr/>
          <p:nvPr/>
        </p:nvSpPr>
        <p:spPr>
          <a:xfrm>
            <a:off x="376732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3</a:t>
            </a:r>
            <a:endParaRPr lang="en-US" sz="750" dirty="0"/>
          </a:p>
        </p:txBody>
      </p:sp>
      <p:sp>
        <p:nvSpPr>
          <p:cNvPr id="18" name="Shape 15"/>
          <p:cNvSpPr/>
          <p:nvPr/>
        </p:nvSpPr>
        <p:spPr>
          <a:xfrm>
            <a:off x="4590288" y="5833872"/>
            <a:ext cx="256032" cy="256032"/>
          </a:xfrm>
          <a:prstGeom prst="ellipse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ext 16"/>
          <p:cNvSpPr/>
          <p:nvPr/>
        </p:nvSpPr>
        <p:spPr>
          <a:xfrm>
            <a:off x="457200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4</a:t>
            </a:r>
            <a:endParaRPr lang="en-US" sz="750" dirty="0"/>
          </a:p>
        </p:txBody>
      </p:sp>
      <p:sp>
        <p:nvSpPr>
          <p:cNvPr id="20" name="Shape 17"/>
          <p:cNvSpPr/>
          <p:nvPr/>
        </p:nvSpPr>
        <p:spPr>
          <a:xfrm>
            <a:off x="539496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1" name="Text 18"/>
          <p:cNvSpPr/>
          <p:nvPr/>
        </p:nvSpPr>
        <p:spPr>
          <a:xfrm>
            <a:off x="537667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5</a:t>
            </a:r>
            <a:endParaRPr lang="en-US" sz="750" dirty="0"/>
          </a:p>
        </p:txBody>
      </p:sp>
      <p:sp>
        <p:nvSpPr>
          <p:cNvPr id="22" name="Shape 19"/>
          <p:cNvSpPr/>
          <p:nvPr/>
        </p:nvSpPr>
        <p:spPr>
          <a:xfrm>
            <a:off x="619963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3" name="Text 20"/>
          <p:cNvSpPr/>
          <p:nvPr/>
        </p:nvSpPr>
        <p:spPr>
          <a:xfrm>
            <a:off x="618134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6</a:t>
            </a:r>
            <a:endParaRPr lang="en-US" sz="750" dirty="0"/>
          </a:p>
        </p:txBody>
      </p:sp>
      <p:sp>
        <p:nvSpPr>
          <p:cNvPr id="24" name="Shape 21"/>
          <p:cNvSpPr/>
          <p:nvPr/>
        </p:nvSpPr>
        <p:spPr>
          <a:xfrm>
            <a:off x="700430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5" name="Text 22"/>
          <p:cNvSpPr/>
          <p:nvPr/>
        </p:nvSpPr>
        <p:spPr>
          <a:xfrm>
            <a:off x="698601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7</a:t>
            </a:r>
            <a:endParaRPr lang="en-US" sz="750" dirty="0"/>
          </a:p>
        </p:txBody>
      </p:sp>
      <p:sp>
        <p:nvSpPr>
          <p:cNvPr id="26" name="Shape 23"/>
          <p:cNvSpPr/>
          <p:nvPr/>
        </p:nvSpPr>
        <p:spPr>
          <a:xfrm>
            <a:off x="780897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7" name="Text 24"/>
          <p:cNvSpPr/>
          <p:nvPr/>
        </p:nvSpPr>
        <p:spPr>
          <a:xfrm>
            <a:off x="779068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8</a:t>
            </a:r>
            <a:endParaRPr lang="en-US" sz="750" dirty="0"/>
          </a:p>
        </p:txBody>
      </p:sp>
      <p:sp>
        <p:nvSpPr>
          <p:cNvPr id="28" name="Shape 25"/>
          <p:cNvSpPr/>
          <p:nvPr/>
        </p:nvSpPr>
        <p:spPr>
          <a:xfrm>
            <a:off x="861364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9" name="Text 26"/>
          <p:cNvSpPr/>
          <p:nvPr/>
        </p:nvSpPr>
        <p:spPr>
          <a:xfrm>
            <a:off x="859536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9</a:t>
            </a:r>
            <a:endParaRPr lang="en-US" sz="750" dirty="0"/>
          </a:p>
        </p:txBody>
      </p:sp>
      <p:sp>
        <p:nvSpPr>
          <p:cNvPr id="30" name="Shape 27"/>
          <p:cNvSpPr/>
          <p:nvPr/>
        </p:nvSpPr>
        <p:spPr>
          <a:xfrm>
            <a:off x="941832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1" name="Text 28"/>
          <p:cNvSpPr/>
          <p:nvPr/>
        </p:nvSpPr>
        <p:spPr>
          <a:xfrm>
            <a:off x="940003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10</a:t>
            </a:r>
            <a:endParaRPr lang="en-US" sz="750" dirty="0"/>
          </a:p>
        </p:txBody>
      </p:sp>
      <p:sp>
        <p:nvSpPr>
          <p:cNvPr id="32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394CC"/>
                </a:solidFill>
              </a:rPr>
              <a:t>SECTION 4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7B3F94"/>
                </a:solidFill>
              </a:rPr>
              <a:t>Sharing Our Stories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61872"/>
            <a:ext cx="10698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6727C"/>
                </a:solidFill>
              </a:rPr>
              <a:t>Listen for what is shared and what is distinctive.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58368" y="1664208"/>
            <a:ext cx="5349240" cy="3383280"/>
          </a:xfrm>
          <a:prstGeom prst="roundRect">
            <a:avLst>
              <a:gd name="adj" fmla="val 2162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91440" cy="3383280"/>
          </a:xfrm>
          <a:prstGeom prst="rect">
            <a:avLst/>
          </a:prstGeom>
          <a:solidFill>
            <a:srgbClr val="2394CC"/>
          </a:solidFill>
          <a:ln w="12700">
            <a:solidFill>
              <a:srgbClr val="2394CC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ext 5"/>
          <p:cNvSpPr/>
          <p:nvPr/>
        </p:nvSpPr>
        <p:spPr>
          <a:xfrm>
            <a:off x="914400" y="1865376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394CC"/>
                </a:solidFill>
              </a:rPr>
              <a:t>Tell your story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14400" y="2304288"/>
            <a:ext cx="4846320" cy="2551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r>
              <a:rPr lang="en-US" sz="1600" dirty="0">
                <a:solidFill>
                  <a:srgbClr val="24313A"/>
                </a:solidFill>
              </a:rPr>
              <a:t>Who are you as a church?</a:t>
            </a:r>
            <a:endParaRPr lang="en-US" sz="1600" dirty="0"/>
          </a:p>
          <a:p>
            <a:r>
              <a:rPr lang="en-US" sz="1600" dirty="0">
                <a:solidFill>
                  <a:srgbClr val="24313A"/>
                </a:solidFill>
              </a:rPr>
              <a:t>Where have you come from?</a:t>
            </a:r>
            <a:endParaRPr lang="en-US" sz="1600" dirty="0"/>
          </a:p>
          <a:p>
            <a:r>
              <a:rPr lang="en-US" sz="1600" dirty="0">
                <a:solidFill>
                  <a:srgbClr val="24313A"/>
                </a:solidFill>
              </a:rPr>
              <a:t>What matters most?</a:t>
            </a:r>
            <a:endParaRPr lang="en-US" sz="1600" dirty="0"/>
          </a:p>
          <a:p>
            <a:r>
              <a:rPr lang="en-US" sz="1600" dirty="0">
                <a:solidFill>
                  <a:srgbClr val="24313A"/>
                </a:solidFill>
              </a:rPr>
              <a:t>What are your hopes and fears?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6236208" y="1664208"/>
            <a:ext cx="5349240" cy="3383280"/>
          </a:xfrm>
          <a:prstGeom prst="roundRect">
            <a:avLst>
              <a:gd name="adj" fmla="val 2162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0" name="Shape 8"/>
          <p:cNvSpPr/>
          <p:nvPr/>
        </p:nvSpPr>
        <p:spPr>
          <a:xfrm>
            <a:off x="6236208" y="1664208"/>
            <a:ext cx="91440" cy="3383280"/>
          </a:xfrm>
          <a:prstGeom prst="rect">
            <a:avLst/>
          </a:prstGeom>
          <a:solidFill>
            <a:srgbClr val="25A84A"/>
          </a:solidFill>
          <a:ln w="12700">
            <a:solidFill>
              <a:srgbClr val="25A84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1" name="Text 9"/>
          <p:cNvSpPr/>
          <p:nvPr/>
        </p:nvSpPr>
        <p:spPr>
          <a:xfrm>
            <a:off x="6492240" y="1865376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5A84A"/>
                </a:solidFill>
              </a:rPr>
              <a:t>As you listen, notice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492240" y="2304288"/>
            <a:ext cx="4846320" cy="25511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r>
              <a:rPr lang="en-US" sz="1600" dirty="0">
                <a:solidFill>
                  <a:srgbClr val="24313A"/>
                </a:solidFill>
              </a:rPr>
              <a:t>Moments of joy</a:t>
            </a:r>
            <a:endParaRPr lang="en-US" sz="1600" dirty="0"/>
          </a:p>
          <a:p>
            <a:r>
              <a:rPr lang="en-US" sz="1600" dirty="0">
                <a:solidFill>
                  <a:srgbClr val="24313A"/>
                </a:solidFill>
              </a:rPr>
              <a:t>Experiences of loss</a:t>
            </a:r>
            <a:endParaRPr lang="en-US" sz="1600" dirty="0"/>
          </a:p>
          <a:p>
            <a:r>
              <a:rPr lang="en-US" sz="1600" dirty="0">
                <a:solidFill>
                  <a:srgbClr val="24313A"/>
                </a:solidFill>
              </a:rPr>
              <a:t>Times of change</a:t>
            </a:r>
            <a:endParaRPr lang="en-US" sz="1600" dirty="0"/>
          </a:p>
          <a:p>
            <a:r>
              <a:rPr lang="en-US" sz="1600" dirty="0">
                <a:solidFill>
                  <a:srgbClr val="24313A"/>
                </a:solidFill>
              </a:rPr>
              <a:t>Hopes and fears for the future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078992" y="5321808"/>
            <a:ext cx="10058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7B3F94"/>
                </a:solidFill>
              </a:rPr>
              <a:t>WORKBOOK • SECTION 4  |  What are 3–5 things others need to understand about your congregation?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217627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5" name="Text 13"/>
          <p:cNvSpPr/>
          <p:nvPr/>
        </p:nvSpPr>
        <p:spPr>
          <a:xfrm>
            <a:off x="215798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298094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ext 15"/>
          <p:cNvSpPr/>
          <p:nvPr/>
        </p:nvSpPr>
        <p:spPr>
          <a:xfrm>
            <a:off x="296265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2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378561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ext 17"/>
          <p:cNvSpPr/>
          <p:nvPr/>
        </p:nvSpPr>
        <p:spPr>
          <a:xfrm>
            <a:off x="376732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3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4590288" y="5833872"/>
            <a:ext cx="256032" cy="256032"/>
          </a:xfrm>
          <a:prstGeom prst="ellipse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1" name="Text 19"/>
          <p:cNvSpPr/>
          <p:nvPr/>
        </p:nvSpPr>
        <p:spPr>
          <a:xfrm>
            <a:off x="457200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4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539496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3" name="Text 21"/>
          <p:cNvSpPr/>
          <p:nvPr/>
        </p:nvSpPr>
        <p:spPr>
          <a:xfrm>
            <a:off x="537667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5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619963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5" name="Text 23"/>
          <p:cNvSpPr/>
          <p:nvPr/>
        </p:nvSpPr>
        <p:spPr>
          <a:xfrm>
            <a:off x="618134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6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700430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7" name="Text 25"/>
          <p:cNvSpPr/>
          <p:nvPr/>
        </p:nvSpPr>
        <p:spPr>
          <a:xfrm>
            <a:off x="698601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7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780897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9" name="Text 27"/>
          <p:cNvSpPr/>
          <p:nvPr/>
        </p:nvSpPr>
        <p:spPr>
          <a:xfrm>
            <a:off x="779068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8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861364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1" name="Text 29"/>
          <p:cNvSpPr/>
          <p:nvPr/>
        </p:nvSpPr>
        <p:spPr>
          <a:xfrm>
            <a:off x="859536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9</a:t>
            </a:r>
            <a:endParaRPr lang="en-US" sz="750" dirty="0"/>
          </a:p>
        </p:txBody>
      </p:sp>
      <p:sp>
        <p:nvSpPr>
          <p:cNvPr id="32" name="Shape 30"/>
          <p:cNvSpPr/>
          <p:nvPr/>
        </p:nvSpPr>
        <p:spPr>
          <a:xfrm>
            <a:off x="941832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3" name="Text 31"/>
          <p:cNvSpPr/>
          <p:nvPr/>
        </p:nvSpPr>
        <p:spPr>
          <a:xfrm>
            <a:off x="940003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10</a:t>
            </a:r>
            <a:endParaRPr lang="en-US" sz="750" dirty="0"/>
          </a:p>
        </p:txBody>
      </p:sp>
      <p:sp>
        <p:nvSpPr>
          <p:cNvPr id="34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394CC"/>
                </a:solidFill>
              </a:rPr>
              <a:t>SECTION 5 • 60 MINUTES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7B3F94"/>
                </a:solidFill>
              </a:rPr>
              <a:t>Understanding Congregational Culture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61872"/>
            <a:ext cx="10698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6727C"/>
                </a:solidFill>
              </a:rPr>
              <a:t>Surface differences before they become conflicts.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58368" y="1508760"/>
            <a:ext cx="1965960" cy="384048"/>
          </a:xfrm>
          <a:prstGeom prst="roundRect">
            <a:avLst>
              <a:gd name="adj" fmla="val 19048"/>
            </a:avLst>
          </a:prstGeom>
          <a:solidFill>
            <a:srgbClr val="DFF2FA"/>
          </a:solidFill>
          <a:ln w="12700">
            <a:solidFill>
              <a:srgbClr val="DFF2F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740664" y="1581912"/>
            <a:ext cx="1801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394CC"/>
                </a:solidFill>
              </a:rPr>
              <a:t>WORKBOOK • SECTION 5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58368" y="2011680"/>
            <a:ext cx="5349240" cy="3154680"/>
          </a:xfrm>
          <a:prstGeom prst="roundRect">
            <a:avLst>
              <a:gd name="adj" fmla="val 2319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8" name="Shape 6"/>
          <p:cNvSpPr/>
          <p:nvPr/>
        </p:nvSpPr>
        <p:spPr>
          <a:xfrm>
            <a:off x="658368" y="2011680"/>
            <a:ext cx="91440" cy="3154680"/>
          </a:xfrm>
          <a:prstGeom prst="rect">
            <a:avLst/>
          </a:prstGeom>
          <a:solidFill>
            <a:srgbClr val="2394CC"/>
          </a:solidFill>
          <a:ln w="12700">
            <a:solidFill>
              <a:srgbClr val="2394CC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9" name="Text 7"/>
          <p:cNvSpPr/>
          <p:nvPr/>
        </p:nvSpPr>
        <p:spPr>
          <a:xfrm>
            <a:off x="914400" y="2212848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394CC"/>
                </a:solidFill>
              </a:rPr>
              <a:t>How we make decisions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14400" y="2651760"/>
            <a:ext cx="4846320" cy="2322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r>
              <a:rPr lang="en-US" sz="1700" dirty="0">
                <a:solidFill>
                  <a:srgbClr val="24313A"/>
                </a:solidFill>
              </a:rPr>
              <a:t>How are decisions usually made?</a:t>
            </a:r>
            <a:endParaRPr lang="en-US" sz="1700" dirty="0"/>
          </a:p>
          <a:p>
            <a:r>
              <a:rPr lang="en-US" sz="1700" dirty="0">
                <a:solidFill>
                  <a:srgbClr val="24313A"/>
                </a:solidFill>
              </a:rPr>
              <a:t>Who is involved?</a:t>
            </a:r>
            <a:endParaRPr lang="en-US" sz="1700" dirty="0"/>
          </a:p>
          <a:p>
            <a:r>
              <a:rPr lang="en-US" sz="1700" dirty="0">
                <a:solidFill>
                  <a:srgbClr val="24313A"/>
                </a:solidFill>
              </a:rPr>
              <a:t>What builds trust?</a:t>
            </a:r>
            <a:endParaRPr lang="en-US" sz="1700" dirty="0"/>
          </a:p>
          <a:p>
            <a:r>
              <a:rPr lang="en-US" sz="1700" dirty="0">
                <a:solidFill>
                  <a:srgbClr val="24313A"/>
                </a:solidFill>
              </a:rPr>
              <a:t>What creates tension?</a:t>
            </a:r>
            <a:endParaRPr lang="en-US" sz="1700" dirty="0"/>
          </a:p>
        </p:txBody>
      </p:sp>
      <p:sp>
        <p:nvSpPr>
          <p:cNvPr id="11" name="Shape 9"/>
          <p:cNvSpPr/>
          <p:nvPr/>
        </p:nvSpPr>
        <p:spPr>
          <a:xfrm>
            <a:off x="6236208" y="2011680"/>
            <a:ext cx="5349240" cy="3154680"/>
          </a:xfrm>
          <a:prstGeom prst="roundRect">
            <a:avLst>
              <a:gd name="adj" fmla="val 2319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2" name="Shape 10"/>
          <p:cNvSpPr/>
          <p:nvPr/>
        </p:nvSpPr>
        <p:spPr>
          <a:xfrm>
            <a:off x="6236208" y="2011680"/>
            <a:ext cx="91440" cy="3154680"/>
          </a:xfrm>
          <a:prstGeom prst="rect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Text 11"/>
          <p:cNvSpPr/>
          <p:nvPr/>
        </p:nvSpPr>
        <p:spPr>
          <a:xfrm>
            <a:off x="6492240" y="2212848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7B3F94"/>
                </a:solidFill>
              </a:rPr>
              <a:t>A pastoral caution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492240" y="2651760"/>
            <a:ext cx="4846320" cy="2322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r>
              <a:rPr lang="en-US" sz="1620" dirty="0">
                <a:solidFill>
                  <a:srgbClr val="24313A"/>
                </a:solidFill>
              </a:rPr>
              <a:t>Speak from your own experience.</a:t>
            </a:r>
            <a:endParaRPr lang="en-US" sz="1620" dirty="0"/>
          </a:p>
          <a:p>
            <a:r>
              <a:rPr lang="en-US" sz="1620" dirty="0">
                <a:solidFill>
                  <a:srgbClr val="24313A"/>
                </a:solidFill>
              </a:rPr>
              <a:t>Focus on patterns, not blame.</a:t>
            </a:r>
            <a:endParaRPr lang="en-US" sz="1620" dirty="0"/>
          </a:p>
          <a:p>
            <a:r>
              <a:rPr lang="en-US" sz="1620" dirty="0">
                <a:solidFill>
                  <a:srgbClr val="24313A"/>
                </a:solidFill>
              </a:rPr>
              <a:t>Avoid naming individuals.</a:t>
            </a:r>
            <a:endParaRPr lang="en-US" sz="1620" dirty="0"/>
          </a:p>
          <a:p>
            <a:r>
              <a:rPr lang="en-US" sz="1620" dirty="0">
                <a:solidFill>
                  <a:srgbClr val="24313A"/>
                </a:solidFill>
              </a:rPr>
              <a:t>Participants may pass on any question.</a:t>
            </a:r>
            <a:endParaRPr lang="en-US" sz="1620" dirty="0"/>
          </a:p>
        </p:txBody>
      </p:sp>
      <p:sp>
        <p:nvSpPr>
          <p:cNvPr id="15" name="Shape 13"/>
          <p:cNvSpPr/>
          <p:nvPr/>
        </p:nvSpPr>
        <p:spPr>
          <a:xfrm>
            <a:off x="217627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6" name="Text 14"/>
          <p:cNvSpPr/>
          <p:nvPr/>
        </p:nvSpPr>
        <p:spPr>
          <a:xfrm>
            <a:off x="215798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</a:t>
            </a:r>
            <a:endParaRPr lang="en-US" sz="750" dirty="0"/>
          </a:p>
        </p:txBody>
      </p:sp>
      <p:sp>
        <p:nvSpPr>
          <p:cNvPr id="17" name="Shape 15"/>
          <p:cNvSpPr/>
          <p:nvPr/>
        </p:nvSpPr>
        <p:spPr>
          <a:xfrm>
            <a:off x="298094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 16"/>
          <p:cNvSpPr/>
          <p:nvPr/>
        </p:nvSpPr>
        <p:spPr>
          <a:xfrm>
            <a:off x="296265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2</a:t>
            </a:r>
            <a:endParaRPr lang="en-US" sz="750" dirty="0"/>
          </a:p>
        </p:txBody>
      </p:sp>
      <p:sp>
        <p:nvSpPr>
          <p:cNvPr id="19" name="Shape 17"/>
          <p:cNvSpPr/>
          <p:nvPr/>
        </p:nvSpPr>
        <p:spPr>
          <a:xfrm>
            <a:off x="378561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ext 18"/>
          <p:cNvSpPr/>
          <p:nvPr/>
        </p:nvSpPr>
        <p:spPr>
          <a:xfrm>
            <a:off x="376732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3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459028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2" name="Text 20"/>
          <p:cNvSpPr/>
          <p:nvPr/>
        </p:nvSpPr>
        <p:spPr>
          <a:xfrm>
            <a:off x="457200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4</a:t>
            </a:r>
            <a:endParaRPr lang="en-US" sz="750" dirty="0"/>
          </a:p>
        </p:txBody>
      </p:sp>
      <p:sp>
        <p:nvSpPr>
          <p:cNvPr id="23" name="Shape 21"/>
          <p:cNvSpPr/>
          <p:nvPr/>
        </p:nvSpPr>
        <p:spPr>
          <a:xfrm>
            <a:off x="5394960" y="5833872"/>
            <a:ext cx="256032" cy="256032"/>
          </a:xfrm>
          <a:prstGeom prst="ellipse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4" name="Text 22"/>
          <p:cNvSpPr/>
          <p:nvPr/>
        </p:nvSpPr>
        <p:spPr>
          <a:xfrm>
            <a:off x="537667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5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619963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6" name="Text 24"/>
          <p:cNvSpPr/>
          <p:nvPr/>
        </p:nvSpPr>
        <p:spPr>
          <a:xfrm>
            <a:off x="618134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6</a:t>
            </a:r>
            <a:endParaRPr lang="en-US" sz="750" dirty="0"/>
          </a:p>
        </p:txBody>
      </p:sp>
      <p:sp>
        <p:nvSpPr>
          <p:cNvPr id="27" name="Shape 25"/>
          <p:cNvSpPr/>
          <p:nvPr/>
        </p:nvSpPr>
        <p:spPr>
          <a:xfrm>
            <a:off x="700430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8" name="Text 26"/>
          <p:cNvSpPr/>
          <p:nvPr/>
        </p:nvSpPr>
        <p:spPr>
          <a:xfrm>
            <a:off x="698601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7</a:t>
            </a:r>
            <a:endParaRPr lang="en-US" sz="750" dirty="0"/>
          </a:p>
        </p:txBody>
      </p:sp>
      <p:sp>
        <p:nvSpPr>
          <p:cNvPr id="29" name="Shape 27"/>
          <p:cNvSpPr/>
          <p:nvPr/>
        </p:nvSpPr>
        <p:spPr>
          <a:xfrm>
            <a:off x="780897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0" name="Text 28"/>
          <p:cNvSpPr/>
          <p:nvPr/>
        </p:nvSpPr>
        <p:spPr>
          <a:xfrm>
            <a:off x="779068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8</a:t>
            </a:r>
            <a:endParaRPr lang="en-US" sz="750" dirty="0"/>
          </a:p>
        </p:txBody>
      </p:sp>
      <p:sp>
        <p:nvSpPr>
          <p:cNvPr id="31" name="Shape 29"/>
          <p:cNvSpPr/>
          <p:nvPr/>
        </p:nvSpPr>
        <p:spPr>
          <a:xfrm>
            <a:off x="861364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2" name="Text 30"/>
          <p:cNvSpPr/>
          <p:nvPr/>
        </p:nvSpPr>
        <p:spPr>
          <a:xfrm>
            <a:off x="859536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9</a:t>
            </a:r>
            <a:endParaRPr lang="en-US" sz="750" dirty="0"/>
          </a:p>
        </p:txBody>
      </p:sp>
      <p:sp>
        <p:nvSpPr>
          <p:cNvPr id="33" name="Shape 31"/>
          <p:cNvSpPr/>
          <p:nvPr/>
        </p:nvSpPr>
        <p:spPr>
          <a:xfrm>
            <a:off x="941832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4" name="Text 32"/>
          <p:cNvSpPr/>
          <p:nvPr/>
        </p:nvSpPr>
        <p:spPr>
          <a:xfrm>
            <a:off x="940003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10</a:t>
            </a:r>
            <a:endParaRPr lang="en-US" sz="750" dirty="0"/>
          </a:p>
        </p:txBody>
      </p:sp>
      <p:sp>
        <p:nvSpPr>
          <p:cNvPr id="3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394CC"/>
                </a:solidFill>
              </a:rPr>
              <a:t>SECTION 5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7B3F94"/>
                </a:solidFill>
              </a:rPr>
              <a:t>Worship &amp; Community Life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61872"/>
            <a:ext cx="10698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6727C"/>
                </a:solidFill>
              </a:rPr>
              <a:t>Culture is also carried through worship, relationships, traditions, and place.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566928" y="1600200"/>
            <a:ext cx="1965960" cy="384048"/>
          </a:xfrm>
          <a:prstGeom prst="roundRect">
            <a:avLst>
              <a:gd name="adj" fmla="val 19048"/>
            </a:avLst>
          </a:prstGeom>
          <a:solidFill>
            <a:srgbClr val="DFF2FA"/>
          </a:solidFill>
          <a:ln w="12700">
            <a:solidFill>
              <a:srgbClr val="DFF2F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649224" y="1673352"/>
            <a:ext cx="1801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394CC"/>
                </a:solidFill>
              </a:rPr>
              <a:t>WORKBOOK • SECTION 5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566928" y="2167128"/>
            <a:ext cx="11018520" cy="2423160"/>
          </a:xfrm>
          <a:prstGeom prst="roundRect">
            <a:avLst>
              <a:gd name="adj" fmla="val 3774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  <a:effectLst>
            <a:outerShdw blurRad="1905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8" name="Text 6"/>
          <p:cNvSpPr/>
          <p:nvPr/>
        </p:nvSpPr>
        <p:spPr>
          <a:xfrm>
            <a:off x="914400" y="251460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25A84A"/>
                </a:solidFill>
              </a:rPr>
              <a:t>REFLECTION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914400" y="2944368"/>
            <a:ext cx="102870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24313A"/>
                </a:solidFill>
              </a:rPr>
              <a:t>What feels especially important in your congregation’s worship and community life?</a:t>
            </a:r>
            <a:endParaRPr lang="en-US" sz="2500" dirty="0"/>
          </a:p>
        </p:txBody>
      </p:sp>
      <p:sp>
        <p:nvSpPr>
          <p:cNvPr id="10" name="Text 8"/>
          <p:cNvSpPr/>
          <p:nvPr/>
        </p:nvSpPr>
        <p:spPr>
          <a:xfrm>
            <a:off x="914400" y="4892040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6727C"/>
                </a:solidFill>
              </a:rPr>
              <a:t>Write first. Then share and name themes on a flip chart.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217627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Text 10"/>
          <p:cNvSpPr/>
          <p:nvPr/>
        </p:nvSpPr>
        <p:spPr>
          <a:xfrm>
            <a:off x="215798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298094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12"/>
          <p:cNvSpPr/>
          <p:nvPr/>
        </p:nvSpPr>
        <p:spPr>
          <a:xfrm>
            <a:off x="296265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2</a:t>
            </a:r>
            <a:endParaRPr lang="en-US" sz="750" dirty="0"/>
          </a:p>
        </p:txBody>
      </p:sp>
      <p:sp>
        <p:nvSpPr>
          <p:cNvPr id="15" name="Shape 13"/>
          <p:cNvSpPr/>
          <p:nvPr/>
        </p:nvSpPr>
        <p:spPr>
          <a:xfrm>
            <a:off x="378561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6" name="Text 14"/>
          <p:cNvSpPr/>
          <p:nvPr/>
        </p:nvSpPr>
        <p:spPr>
          <a:xfrm>
            <a:off x="376732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3</a:t>
            </a:r>
            <a:endParaRPr lang="en-US" sz="750" dirty="0"/>
          </a:p>
        </p:txBody>
      </p:sp>
      <p:sp>
        <p:nvSpPr>
          <p:cNvPr id="17" name="Shape 15"/>
          <p:cNvSpPr/>
          <p:nvPr/>
        </p:nvSpPr>
        <p:spPr>
          <a:xfrm>
            <a:off x="459028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 16"/>
          <p:cNvSpPr/>
          <p:nvPr/>
        </p:nvSpPr>
        <p:spPr>
          <a:xfrm>
            <a:off x="457200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4</a:t>
            </a:r>
            <a:endParaRPr lang="en-US" sz="750" dirty="0"/>
          </a:p>
        </p:txBody>
      </p:sp>
      <p:sp>
        <p:nvSpPr>
          <p:cNvPr id="19" name="Shape 17"/>
          <p:cNvSpPr/>
          <p:nvPr/>
        </p:nvSpPr>
        <p:spPr>
          <a:xfrm>
            <a:off x="5394960" y="5833872"/>
            <a:ext cx="256032" cy="256032"/>
          </a:xfrm>
          <a:prstGeom prst="ellipse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ext 18"/>
          <p:cNvSpPr/>
          <p:nvPr/>
        </p:nvSpPr>
        <p:spPr>
          <a:xfrm>
            <a:off x="537667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5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619963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2" name="Text 20"/>
          <p:cNvSpPr/>
          <p:nvPr/>
        </p:nvSpPr>
        <p:spPr>
          <a:xfrm>
            <a:off x="618134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6</a:t>
            </a:r>
            <a:endParaRPr lang="en-US" sz="750" dirty="0"/>
          </a:p>
        </p:txBody>
      </p:sp>
      <p:sp>
        <p:nvSpPr>
          <p:cNvPr id="23" name="Shape 21"/>
          <p:cNvSpPr/>
          <p:nvPr/>
        </p:nvSpPr>
        <p:spPr>
          <a:xfrm>
            <a:off x="700430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4" name="Text 22"/>
          <p:cNvSpPr/>
          <p:nvPr/>
        </p:nvSpPr>
        <p:spPr>
          <a:xfrm>
            <a:off x="698601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7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780897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6" name="Text 24"/>
          <p:cNvSpPr/>
          <p:nvPr/>
        </p:nvSpPr>
        <p:spPr>
          <a:xfrm>
            <a:off x="779068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8</a:t>
            </a:r>
            <a:endParaRPr lang="en-US" sz="750" dirty="0"/>
          </a:p>
        </p:txBody>
      </p:sp>
      <p:sp>
        <p:nvSpPr>
          <p:cNvPr id="27" name="Shape 25"/>
          <p:cNvSpPr/>
          <p:nvPr/>
        </p:nvSpPr>
        <p:spPr>
          <a:xfrm>
            <a:off x="861364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8" name="Text 26"/>
          <p:cNvSpPr/>
          <p:nvPr/>
        </p:nvSpPr>
        <p:spPr>
          <a:xfrm>
            <a:off x="859536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9</a:t>
            </a:r>
            <a:endParaRPr lang="en-US" sz="750" dirty="0"/>
          </a:p>
        </p:txBody>
      </p:sp>
      <p:sp>
        <p:nvSpPr>
          <p:cNvPr id="29" name="Shape 27"/>
          <p:cNvSpPr/>
          <p:nvPr/>
        </p:nvSpPr>
        <p:spPr>
          <a:xfrm>
            <a:off x="941832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0" name="Text 28"/>
          <p:cNvSpPr/>
          <p:nvPr/>
        </p:nvSpPr>
        <p:spPr>
          <a:xfrm>
            <a:off x="940003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10</a:t>
            </a:r>
            <a:endParaRPr lang="en-US" sz="750" dirty="0"/>
          </a:p>
        </p:txBody>
      </p:sp>
      <p:sp>
        <p:nvSpPr>
          <p:cNvPr id="31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394CC"/>
                </a:solidFill>
              </a:rPr>
              <a:t>SECTION 6 • 60 MINUTES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7B3F94"/>
                </a:solidFill>
              </a:rPr>
              <a:t>Discerning Shared Purpose Before Structure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61872"/>
            <a:ext cx="10698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6727C"/>
                </a:solidFill>
              </a:rPr>
              <a:t>Explore whether a shared sense of calling is emerging.</a:t>
            </a:r>
            <a:endParaRPr lang="en-US" sz="1350" dirty="0"/>
          </a:p>
        </p:txBody>
      </p:sp>
      <p:pic>
        <p:nvPicPr>
          <p:cNvPr id="5" name="Image 0" descr="/mnt/data/7d733bc3a9.jpeg"/>
          <p:cNvPicPr>
            <a:picLocks noChangeAspect="1"/>
          </p:cNvPicPr>
          <p:nvPr/>
        </p:nvPicPr>
        <p:blipFill>
          <a:blip r:embed="rId3"/>
          <a:srcRect l="9107" r="9107"/>
          <a:stretch/>
        </p:blipFill>
        <p:spPr>
          <a:xfrm>
            <a:off x="6177425" y="1601071"/>
            <a:ext cx="5092338" cy="3999412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58368" y="1619001"/>
            <a:ext cx="4726578" cy="399941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  <a:effectLst>
            <a:outerShdw blurRad="1905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7" name="Text 4"/>
          <p:cNvSpPr/>
          <p:nvPr/>
        </p:nvSpPr>
        <p:spPr>
          <a:xfrm>
            <a:off x="1051560" y="1874520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66727C"/>
                </a:solidFill>
              </a:rPr>
              <a:t>NOT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051560" y="2304288"/>
            <a:ext cx="40690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24313A"/>
                </a:solidFill>
              </a:rPr>
              <a:t>How do we keep</a:t>
            </a:r>
            <a:endParaRPr lang="en-US" sz="2500" dirty="0"/>
          </a:p>
          <a:p>
            <a:pPr marL="0" indent="0">
              <a:buNone/>
            </a:pPr>
            <a:r>
              <a:rPr lang="en-US" sz="2500" b="1" dirty="0">
                <a:solidFill>
                  <a:srgbClr val="24313A"/>
                </a:solidFill>
              </a:rPr>
              <a:t>what we have?</a:t>
            </a:r>
            <a:endParaRPr lang="en-US" sz="2500" dirty="0"/>
          </a:p>
        </p:txBody>
      </p:sp>
      <p:sp>
        <p:nvSpPr>
          <p:cNvPr id="9" name="Text 6"/>
          <p:cNvSpPr/>
          <p:nvPr/>
        </p:nvSpPr>
        <p:spPr>
          <a:xfrm>
            <a:off x="1051560" y="3456432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25A84A"/>
                </a:solidFill>
              </a:rPr>
              <a:t>BUT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1051560" y="3840480"/>
            <a:ext cx="4069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300" b="1" dirty="0">
                <a:solidFill>
                  <a:srgbClr val="7B3F94"/>
                </a:solidFill>
              </a:rPr>
              <a:t>What might God be calling into being through us together?</a:t>
            </a:r>
            <a:endParaRPr lang="en-US" sz="2300" dirty="0"/>
          </a:p>
        </p:txBody>
      </p:sp>
      <p:sp>
        <p:nvSpPr>
          <p:cNvPr id="11" name="Shape 8"/>
          <p:cNvSpPr/>
          <p:nvPr/>
        </p:nvSpPr>
        <p:spPr>
          <a:xfrm>
            <a:off x="217627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Text 9"/>
          <p:cNvSpPr/>
          <p:nvPr/>
        </p:nvSpPr>
        <p:spPr>
          <a:xfrm>
            <a:off x="215798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</a:t>
            </a:r>
            <a:endParaRPr lang="en-US" sz="750" dirty="0"/>
          </a:p>
        </p:txBody>
      </p:sp>
      <p:sp>
        <p:nvSpPr>
          <p:cNvPr id="13" name="Shape 10"/>
          <p:cNvSpPr/>
          <p:nvPr/>
        </p:nvSpPr>
        <p:spPr>
          <a:xfrm>
            <a:off x="298094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11"/>
          <p:cNvSpPr/>
          <p:nvPr/>
        </p:nvSpPr>
        <p:spPr>
          <a:xfrm>
            <a:off x="296265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2</a:t>
            </a:r>
            <a:endParaRPr lang="en-US" sz="750" dirty="0"/>
          </a:p>
        </p:txBody>
      </p:sp>
      <p:sp>
        <p:nvSpPr>
          <p:cNvPr id="15" name="Shape 12"/>
          <p:cNvSpPr/>
          <p:nvPr/>
        </p:nvSpPr>
        <p:spPr>
          <a:xfrm>
            <a:off x="378561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6" name="Text 13"/>
          <p:cNvSpPr/>
          <p:nvPr/>
        </p:nvSpPr>
        <p:spPr>
          <a:xfrm>
            <a:off x="376732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3</a:t>
            </a:r>
            <a:endParaRPr lang="en-US" sz="750" dirty="0"/>
          </a:p>
        </p:txBody>
      </p:sp>
      <p:sp>
        <p:nvSpPr>
          <p:cNvPr id="17" name="Shape 14"/>
          <p:cNvSpPr/>
          <p:nvPr/>
        </p:nvSpPr>
        <p:spPr>
          <a:xfrm>
            <a:off x="459028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 15"/>
          <p:cNvSpPr/>
          <p:nvPr/>
        </p:nvSpPr>
        <p:spPr>
          <a:xfrm>
            <a:off x="457200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4</a:t>
            </a:r>
            <a:endParaRPr lang="en-US" sz="750" dirty="0"/>
          </a:p>
        </p:txBody>
      </p:sp>
      <p:sp>
        <p:nvSpPr>
          <p:cNvPr id="19" name="Shape 16"/>
          <p:cNvSpPr/>
          <p:nvPr/>
        </p:nvSpPr>
        <p:spPr>
          <a:xfrm>
            <a:off x="539496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ext 17"/>
          <p:cNvSpPr/>
          <p:nvPr/>
        </p:nvSpPr>
        <p:spPr>
          <a:xfrm>
            <a:off x="537667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5</a:t>
            </a:r>
            <a:endParaRPr lang="en-US" sz="750" dirty="0"/>
          </a:p>
        </p:txBody>
      </p:sp>
      <p:sp>
        <p:nvSpPr>
          <p:cNvPr id="21" name="Shape 18"/>
          <p:cNvSpPr/>
          <p:nvPr/>
        </p:nvSpPr>
        <p:spPr>
          <a:xfrm>
            <a:off x="6199632" y="5833872"/>
            <a:ext cx="256032" cy="256032"/>
          </a:xfrm>
          <a:prstGeom prst="ellipse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2" name="Text 19"/>
          <p:cNvSpPr/>
          <p:nvPr/>
        </p:nvSpPr>
        <p:spPr>
          <a:xfrm>
            <a:off x="618134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6</a:t>
            </a:r>
            <a:endParaRPr lang="en-US" sz="750" dirty="0"/>
          </a:p>
        </p:txBody>
      </p:sp>
      <p:sp>
        <p:nvSpPr>
          <p:cNvPr id="23" name="Shape 20"/>
          <p:cNvSpPr/>
          <p:nvPr/>
        </p:nvSpPr>
        <p:spPr>
          <a:xfrm>
            <a:off x="700430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4" name="Text 21"/>
          <p:cNvSpPr/>
          <p:nvPr/>
        </p:nvSpPr>
        <p:spPr>
          <a:xfrm>
            <a:off x="698601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7</a:t>
            </a:r>
            <a:endParaRPr lang="en-US" sz="750" dirty="0"/>
          </a:p>
        </p:txBody>
      </p:sp>
      <p:sp>
        <p:nvSpPr>
          <p:cNvPr id="25" name="Shape 22"/>
          <p:cNvSpPr/>
          <p:nvPr/>
        </p:nvSpPr>
        <p:spPr>
          <a:xfrm>
            <a:off x="780897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6" name="Text 23"/>
          <p:cNvSpPr/>
          <p:nvPr/>
        </p:nvSpPr>
        <p:spPr>
          <a:xfrm>
            <a:off x="779068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8</a:t>
            </a:r>
            <a:endParaRPr lang="en-US" sz="750" dirty="0"/>
          </a:p>
        </p:txBody>
      </p:sp>
      <p:sp>
        <p:nvSpPr>
          <p:cNvPr id="27" name="Shape 24"/>
          <p:cNvSpPr/>
          <p:nvPr/>
        </p:nvSpPr>
        <p:spPr>
          <a:xfrm>
            <a:off x="861364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8" name="Text 25"/>
          <p:cNvSpPr/>
          <p:nvPr/>
        </p:nvSpPr>
        <p:spPr>
          <a:xfrm>
            <a:off x="859536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9</a:t>
            </a:r>
            <a:endParaRPr lang="en-US" sz="750" dirty="0"/>
          </a:p>
        </p:txBody>
      </p:sp>
      <p:sp>
        <p:nvSpPr>
          <p:cNvPr id="29" name="Shape 26"/>
          <p:cNvSpPr/>
          <p:nvPr/>
        </p:nvSpPr>
        <p:spPr>
          <a:xfrm>
            <a:off x="941832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0" name="Text 27"/>
          <p:cNvSpPr/>
          <p:nvPr/>
        </p:nvSpPr>
        <p:spPr>
          <a:xfrm>
            <a:off x="940003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10</a:t>
            </a:r>
            <a:endParaRPr lang="en-US" sz="750" dirty="0"/>
          </a:p>
        </p:txBody>
      </p:sp>
      <p:sp>
        <p:nvSpPr>
          <p:cNvPr id="31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394CC"/>
                </a:solidFill>
              </a:rPr>
              <a:t>SECTION 6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7B3F94"/>
                </a:solidFill>
              </a:rPr>
              <a:t>Purpose &amp; Ministry Priorities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658368" y="1481328"/>
            <a:ext cx="1965960" cy="384048"/>
          </a:xfrm>
          <a:prstGeom prst="roundRect">
            <a:avLst>
              <a:gd name="adj" fmla="val 19048"/>
            </a:avLst>
          </a:prstGeom>
          <a:solidFill>
            <a:srgbClr val="DFF2FA"/>
          </a:solidFill>
          <a:ln w="12700">
            <a:solidFill>
              <a:srgbClr val="DFF2F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3"/>
          <p:cNvSpPr/>
          <p:nvPr/>
        </p:nvSpPr>
        <p:spPr>
          <a:xfrm>
            <a:off x="740664" y="1554480"/>
            <a:ext cx="1801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394CC"/>
                </a:solidFill>
              </a:rPr>
              <a:t>WORKBOOK • SECTION 6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658368" y="1993392"/>
            <a:ext cx="5074920" cy="3337560"/>
          </a:xfrm>
          <a:prstGeom prst="roundRect">
            <a:avLst>
              <a:gd name="adj" fmla="val 2192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7" name="Shape 5"/>
          <p:cNvSpPr/>
          <p:nvPr/>
        </p:nvSpPr>
        <p:spPr>
          <a:xfrm>
            <a:off x="658368" y="1993392"/>
            <a:ext cx="91440" cy="3337560"/>
          </a:xfrm>
          <a:prstGeom prst="rect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 6"/>
          <p:cNvSpPr/>
          <p:nvPr/>
        </p:nvSpPr>
        <p:spPr>
          <a:xfrm>
            <a:off x="914400" y="2194560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7B3F94"/>
                </a:solidFill>
              </a:rPr>
              <a:t>Purpose statement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914400" y="2633472"/>
            <a:ext cx="4572000" cy="2505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r>
              <a:rPr lang="en-US" sz="2100" dirty="0">
                <a:solidFill>
                  <a:srgbClr val="24313A"/>
                </a:solidFill>
              </a:rPr>
              <a:t>Complete the sentence:</a:t>
            </a:r>
            <a:endParaRPr lang="en-US" sz="2100" dirty="0"/>
          </a:p>
          <a:p>
            <a:endParaRPr lang="en-US" sz="2100" dirty="0"/>
          </a:p>
          <a:p>
            <a:r>
              <a:rPr lang="en-US" sz="2100" dirty="0">
                <a:solidFill>
                  <a:srgbClr val="24313A"/>
                </a:solidFill>
              </a:rPr>
              <a:t>God may be calling us together so that…</a:t>
            </a:r>
            <a:endParaRPr lang="en-US" sz="2100" dirty="0"/>
          </a:p>
        </p:txBody>
      </p:sp>
      <p:sp>
        <p:nvSpPr>
          <p:cNvPr id="10" name="Shape 8"/>
          <p:cNvSpPr/>
          <p:nvPr/>
        </p:nvSpPr>
        <p:spPr>
          <a:xfrm>
            <a:off x="6108192" y="1993392"/>
            <a:ext cx="2423160" cy="384048"/>
          </a:xfrm>
          <a:prstGeom prst="roundRect">
            <a:avLst>
              <a:gd name="adj" fmla="val 19048"/>
            </a:avLst>
          </a:prstGeom>
          <a:solidFill>
            <a:srgbClr val="E2F4E7"/>
          </a:solidFill>
          <a:ln w="12700">
            <a:solidFill>
              <a:srgbClr val="E2F4E7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1" name="Text 9"/>
          <p:cNvSpPr/>
          <p:nvPr/>
        </p:nvSpPr>
        <p:spPr>
          <a:xfrm>
            <a:off x="6190488" y="2066544"/>
            <a:ext cx="2258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5A84A"/>
                </a:solidFill>
              </a:rPr>
              <a:t>Administration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759952" y="1993392"/>
            <a:ext cx="2423160" cy="384048"/>
          </a:xfrm>
          <a:prstGeom prst="roundRect">
            <a:avLst>
              <a:gd name="adj" fmla="val 19048"/>
            </a:avLst>
          </a:prstGeom>
          <a:solidFill>
            <a:srgbClr val="DFF2FA"/>
          </a:solidFill>
          <a:ln w="12700">
            <a:solidFill>
              <a:srgbClr val="DFF2F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Text 11"/>
          <p:cNvSpPr/>
          <p:nvPr/>
        </p:nvSpPr>
        <p:spPr>
          <a:xfrm>
            <a:off x="8842248" y="2066544"/>
            <a:ext cx="2258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394CC"/>
                </a:solidFill>
              </a:rPr>
              <a:t>Outreach &amp; Social Justice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108192" y="2496312"/>
            <a:ext cx="2423160" cy="384048"/>
          </a:xfrm>
          <a:prstGeom prst="roundRect">
            <a:avLst>
              <a:gd name="adj" fmla="val 19048"/>
            </a:avLst>
          </a:prstGeom>
          <a:solidFill>
            <a:srgbClr val="ECE4F2"/>
          </a:solidFill>
          <a:ln w="12700">
            <a:solidFill>
              <a:srgbClr val="ECE4F2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5" name="Text 13"/>
          <p:cNvSpPr/>
          <p:nvPr/>
        </p:nvSpPr>
        <p:spPr>
          <a:xfrm>
            <a:off x="6190488" y="2569464"/>
            <a:ext cx="2258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7B3F94"/>
                </a:solidFill>
              </a:rPr>
              <a:t>Continuing Education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8759952" y="2496312"/>
            <a:ext cx="2423160" cy="384048"/>
          </a:xfrm>
          <a:prstGeom prst="roundRect">
            <a:avLst>
              <a:gd name="adj" fmla="val 19048"/>
            </a:avLst>
          </a:prstGeom>
          <a:solidFill>
            <a:srgbClr val="E2F4E7"/>
          </a:solidFill>
          <a:ln w="12700">
            <a:solidFill>
              <a:srgbClr val="E2F4E7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ext 15"/>
          <p:cNvSpPr/>
          <p:nvPr/>
        </p:nvSpPr>
        <p:spPr>
          <a:xfrm>
            <a:off x="8842248" y="2569464"/>
            <a:ext cx="2258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5A84A"/>
                </a:solidFill>
              </a:rPr>
              <a:t>Denomination &amp; Communities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108192" y="2999232"/>
            <a:ext cx="2423160" cy="384048"/>
          </a:xfrm>
          <a:prstGeom prst="roundRect">
            <a:avLst>
              <a:gd name="adj" fmla="val 19048"/>
            </a:avLst>
          </a:prstGeom>
          <a:solidFill>
            <a:srgbClr val="DFF2FA"/>
          </a:solidFill>
          <a:ln w="12700">
            <a:solidFill>
              <a:srgbClr val="DFF2F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ext 17"/>
          <p:cNvSpPr/>
          <p:nvPr/>
        </p:nvSpPr>
        <p:spPr>
          <a:xfrm>
            <a:off x="6190488" y="3072384"/>
            <a:ext cx="2258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394CC"/>
                </a:solidFill>
              </a:rPr>
              <a:t>Faith Formation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8759952" y="2999232"/>
            <a:ext cx="2423160" cy="384048"/>
          </a:xfrm>
          <a:prstGeom prst="roundRect">
            <a:avLst>
              <a:gd name="adj" fmla="val 19048"/>
            </a:avLst>
          </a:prstGeom>
          <a:solidFill>
            <a:srgbClr val="ECE4F2"/>
          </a:solidFill>
          <a:ln w="12700">
            <a:solidFill>
              <a:srgbClr val="ECE4F2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1" name="Text 19"/>
          <p:cNvSpPr/>
          <p:nvPr/>
        </p:nvSpPr>
        <p:spPr>
          <a:xfrm>
            <a:off x="8842248" y="3072384"/>
            <a:ext cx="2258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7B3F94"/>
                </a:solidFill>
              </a:rPr>
              <a:t>Leadership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108192" y="3502152"/>
            <a:ext cx="2423160" cy="384048"/>
          </a:xfrm>
          <a:prstGeom prst="roundRect">
            <a:avLst>
              <a:gd name="adj" fmla="val 19048"/>
            </a:avLst>
          </a:prstGeom>
          <a:solidFill>
            <a:srgbClr val="E2F4E7"/>
          </a:solidFill>
          <a:ln w="12700">
            <a:solidFill>
              <a:srgbClr val="E2F4E7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3" name="Text 21"/>
          <p:cNvSpPr/>
          <p:nvPr/>
        </p:nvSpPr>
        <p:spPr>
          <a:xfrm>
            <a:off x="6190488" y="3575304"/>
            <a:ext cx="2258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5A84A"/>
                </a:solidFill>
              </a:rPr>
              <a:t>Pastoral Care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8759952" y="3502152"/>
            <a:ext cx="2423160" cy="384048"/>
          </a:xfrm>
          <a:prstGeom prst="roundRect">
            <a:avLst>
              <a:gd name="adj" fmla="val 19048"/>
            </a:avLst>
          </a:prstGeom>
          <a:solidFill>
            <a:srgbClr val="DFF2FA"/>
          </a:solidFill>
          <a:ln w="12700">
            <a:solidFill>
              <a:srgbClr val="DFF2F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5" name="Text 23"/>
          <p:cNvSpPr/>
          <p:nvPr/>
        </p:nvSpPr>
        <p:spPr>
          <a:xfrm>
            <a:off x="8842248" y="3575304"/>
            <a:ext cx="2258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394CC"/>
                </a:solidFill>
              </a:rPr>
              <a:t>Self Care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108192" y="4005072"/>
            <a:ext cx="2423160" cy="384048"/>
          </a:xfrm>
          <a:prstGeom prst="roundRect">
            <a:avLst>
              <a:gd name="adj" fmla="val 19048"/>
            </a:avLst>
          </a:prstGeom>
          <a:solidFill>
            <a:srgbClr val="ECE4F2"/>
          </a:solidFill>
          <a:ln w="12700">
            <a:solidFill>
              <a:srgbClr val="ECE4F2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7" name="Text 25"/>
          <p:cNvSpPr/>
          <p:nvPr/>
        </p:nvSpPr>
        <p:spPr>
          <a:xfrm>
            <a:off x="6190488" y="4078224"/>
            <a:ext cx="2258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7B3F94"/>
                </a:solidFill>
              </a:rPr>
              <a:t>Worship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8759952" y="4005072"/>
            <a:ext cx="2423160" cy="384048"/>
          </a:xfrm>
          <a:prstGeom prst="roundRect">
            <a:avLst>
              <a:gd name="adj" fmla="val 19048"/>
            </a:avLst>
          </a:prstGeom>
          <a:solidFill>
            <a:srgbClr val="E2F4E7"/>
          </a:solidFill>
          <a:ln w="12700">
            <a:solidFill>
              <a:srgbClr val="E2F4E7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9" name="Text 27"/>
          <p:cNvSpPr/>
          <p:nvPr/>
        </p:nvSpPr>
        <p:spPr>
          <a:xfrm>
            <a:off x="8842248" y="4078224"/>
            <a:ext cx="2258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5A84A"/>
                </a:solidFill>
              </a:rPr>
              <a:t>Children &amp; Youth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6108192" y="4507992"/>
            <a:ext cx="2423160" cy="384048"/>
          </a:xfrm>
          <a:prstGeom prst="roundRect">
            <a:avLst>
              <a:gd name="adj" fmla="val 19048"/>
            </a:avLst>
          </a:prstGeom>
          <a:solidFill>
            <a:srgbClr val="DFF2FA"/>
          </a:solidFill>
          <a:ln w="12700">
            <a:solidFill>
              <a:srgbClr val="DFF2F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1" name="Text 29"/>
          <p:cNvSpPr/>
          <p:nvPr/>
        </p:nvSpPr>
        <p:spPr>
          <a:xfrm>
            <a:off x="6190488" y="4581144"/>
            <a:ext cx="2258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394CC"/>
                </a:solidFill>
              </a:rPr>
              <a:t>Seniors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8759952" y="4507992"/>
            <a:ext cx="2423160" cy="384048"/>
          </a:xfrm>
          <a:prstGeom prst="roundRect">
            <a:avLst>
              <a:gd name="adj" fmla="val 19048"/>
            </a:avLst>
          </a:prstGeom>
          <a:solidFill>
            <a:srgbClr val="ECE4F2"/>
          </a:solidFill>
          <a:ln w="12700">
            <a:solidFill>
              <a:srgbClr val="ECE4F2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3" name="Text 31"/>
          <p:cNvSpPr/>
          <p:nvPr/>
        </p:nvSpPr>
        <p:spPr>
          <a:xfrm>
            <a:off x="8842248" y="4581144"/>
            <a:ext cx="2258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7B3F94"/>
                </a:solidFill>
              </a:rPr>
              <a:t>Property / Place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217627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5" name="Text 33"/>
          <p:cNvSpPr/>
          <p:nvPr/>
        </p:nvSpPr>
        <p:spPr>
          <a:xfrm>
            <a:off x="215798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</a:t>
            </a:r>
            <a:endParaRPr lang="en-US" sz="750" dirty="0"/>
          </a:p>
        </p:txBody>
      </p:sp>
      <p:sp>
        <p:nvSpPr>
          <p:cNvPr id="36" name="Shape 34"/>
          <p:cNvSpPr/>
          <p:nvPr/>
        </p:nvSpPr>
        <p:spPr>
          <a:xfrm>
            <a:off x="298094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7" name="Text 35"/>
          <p:cNvSpPr/>
          <p:nvPr/>
        </p:nvSpPr>
        <p:spPr>
          <a:xfrm>
            <a:off x="296265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2</a:t>
            </a:r>
            <a:endParaRPr lang="en-US" sz="750" dirty="0"/>
          </a:p>
        </p:txBody>
      </p:sp>
      <p:sp>
        <p:nvSpPr>
          <p:cNvPr id="38" name="Shape 36"/>
          <p:cNvSpPr/>
          <p:nvPr/>
        </p:nvSpPr>
        <p:spPr>
          <a:xfrm>
            <a:off x="378561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9" name="Text 37"/>
          <p:cNvSpPr/>
          <p:nvPr/>
        </p:nvSpPr>
        <p:spPr>
          <a:xfrm>
            <a:off x="376732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3</a:t>
            </a:r>
            <a:endParaRPr lang="en-US" sz="750" dirty="0"/>
          </a:p>
        </p:txBody>
      </p:sp>
      <p:sp>
        <p:nvSpPr>
          <p:cNvPr id="40" name="Shape 38"/>
          <p:cNvSpPr/>
          <p:nvPr/>
        </p:nvSpPr>
        <p:spPr>
          <a:xfrm>
            <a:off x="459028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1" name="Text 39"/>
          <p:cNvSpPr/>
          <p:nvPr/>
        </p:nvSpPr>
        <p:spPr>
          <a:xfrm>
            <a:off x="457200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4</a:t>
            </a:r>
            <a:endParaRPr lang="en-US" sz="750" dirty="0"/>
          </a:p>
        </p:txBody>
      </p:sp>
      <p:sp>
        <p:nvSpPr>
          <p:cNvPr id="42" name="Shape 40"/>
          <p:cNvSpPr/>
          <p:nvPr/>
        </p:nvSpPr>
        <p:spPr>
          <a:xfrm>
            <a:off x="539496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3" name="Text 41"/>
          <p:cNvSpPr/>
          <p:nvPr/>
        </p:nvSpPr>
        <p:spPr>
          <a:xfrm>
            <a:off x="537667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5</a:t>
            </a:r>
            <a:endParaRPr lang="en-US" sz="750" dirty="0"/>
          </a:p>
        </p:txBody>
      </p:sp>
      <p:sp>
        <p:nvSpPr>
          <p:cNvPr id="44" name="Shape 42"/>
          <p:cNvSpPr/>
          <p:nvPr/>
        </p:nvSpPr>
        <p:spPr>
          <a:xfrm>
            <a:off x="6199632" y="5833872"/>
            <a:ext cx="256032" cy="256032"/>
          </a:xfrm>
          <a:prstGeom prst="ellipse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5" name="Text 43"/>
          <p:cNvSpPr/>
          <p:nvPr/>
        </p:nvSpPr>
        <p:spPr>
          <a:xfrm>
            <a:off x="618134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6</a:t>
            </a:r>
            <a:endParaRPr lang="en-US" sz="750" dirty="0"/>
          </a:p>
        </p:txBody>
      </p:sp>
      <p:sp>
        <p:nvSpPr>
          <p:cNvPr id="46" name="Shape 44"/>
          <p:cNvSpPr/>
          <p:nvPr/>
        </p:nvSpPr>
        <p:spPr>
          <a:xfrm>
            <a:off x="700430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7" name="Text 45"/>
          <p:cNvSpPr/>
          <p:nvPr/>
        </p:nvSpPr>
        <p:spPr>
          <a:xfrm>
            <a:off x="698601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7</a:t>
            </a:r>
            <a:endParaRPr lang="en-US" sz="750" dirty="0"/>
          </a:p>
        </p:txBody>
      </p:sp>
      <p:sp>
        <p:nvSpPr>
          <p:cNvPr id="48" name="Shape 46"/>
          <p:cNvSpPr/>
          <p:nvPr/>
        </p:nvSpPr>
        <p:spPr>
          <a:xfrm>
            <a:off x="780897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9" name="Text 47"/>
          <p:cNvSpPr/>
          <p:nvPr/>
        </p:nvSpPr>
        <p:spPr>
          <a:xfrm>
            <a:off x="779068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8</a:t>
            </a:r>
            <a:endParaRPr lang="en-US" sz="750" dirty="0"/>
          </a:p>
        </p:txBody>
      </p:sp>
      <p:sp>
        <p:nvSpPr>
          <p:cNvPr id="50" name="Shape 48"/>
          <p:cNvSpPr/>
          <p:nvPr/>
        </p:nvSpPr>
        <p:spPr>
          <a:xfrm>
            <a:off x="861364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1" name="Text 49"/>
          <p:cNvSpPr/>
          <p:nvPr/>
        </p:nvSpPr>
        <p:spPr>
          <a:xfrm>
            <a:off x="859536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9</a:t>
            </a:r>
            <a:endParaRPr lang="en-US" sz="750" dirty="0"/>
          </a:p>
        </p:txBody>
      </p:sp>
      <p:sp>
        <p:nvSpPr>
          <p:cNvPr id="52" name="Shape 50"/>
          <p:cNvSpPr/>
          <p:nvPr/>
        </p:nvSpPr>
        <p:spPr>
          <a:xfrm>
            <a:off x="941832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3" name="Text 51"/>
          <p:cNvSpPr/>
          <p:nvPr/>
        </p:nvSpPr>
        <p:spPr>
          <a:xfrm>
            <a:off x="940003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10</a:t>
            </a:r>
            <a:endParaRPr lang="en-US" sz="750" dirty="0"/>
          </a:p>
        </p:txBody>
      </p:sp>
      <p:sp>
        <p:nvSpPr>
          <p:cNvPr id="54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394CC"/>
                </a:solidFill>
              </a:rPr>
              <a:t>SECTION 7 • 60 MINUTES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7B3F94"/>
                </a:solidFill>
              </a:rPr>
              <a:t>Exploring Practical Realities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61872"/>
            <a:ext cx="10698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6727C"/>
                </a:solidFill>
              </a:rPr>
              <a:t>Ground discernment in honesty without letting structures lead.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804672" y="1828800"/>
            <a:ext cx="2834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394CC"/>
                </a:solidFill>
              </a:rPr>
              <a:t>RELATIONSHIP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3675888" y="1810512"/>
            <a:ext cx="411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25A84A"/>
                </a:solidFill>
              </a:rPr>
              <a:t>+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4178808" y="1828800"/>
            <a:ext cx="2514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5A84A"/>
                </a:solidFill>
              </a:rPr>
              <a:t>PURPOSE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894576" y="1810512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E5B44D"/>
                </a:solidFill>
              </a:rPr>
              <a:t>→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7571232" y="1828800"/>
            <a:ext cx="3401568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7B3F94"/>
                </a:solidFill>
              </a:rPr>
              <a:t>STRUCTURE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1097280" y="2487168"/>
            <a:ext cx="9555480" cy="1"/>
          </a:xfrm>
          <a:prstGeom prst="line">
            <a:avLst/>
          </a:prstGeom>
          <a:noFill/>
          <a:ln w="254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1" name="Shape 9"/>
          <p:cNvSpPr/>
          <p:nvPr/>
        </p:nvSpPr>
        <p:spPr>
          <a:xfrm>
            <a:off x="822960" y="2880360"/>
            <a:ext cx="3364992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2" name="Shape 10"/>
          <p:cNvSpPr/>
          <p:nvPr/>
        </p:nvSpPr>
        <p:spPr>
          <a:xfrm>
            <a:off x="822960" y="2880360"/>
            <a:ext cx="91440" cy="1874520"/>
          </a:xfrm>
          <a:prstGeom prst="rect">
            <a:avLst/>
          </a:prstGeom>
          <a:solidFill>
            <a:srgbClr val="2394CC"/>
          </a:solidFill>
          <a:ln w="12700">
            <a:solidFill>
              <a:srgbClr val="2394CC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Text 11"/>
          <p:cNvSpPr/>
          <p:nvPr/>
        </p:nvSpPr>
        <p:spPr>
          <a:xfrm>
            <a:off x="1078992" y="3081528"/>
            <a:ext cx="28620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394CC"/>
                </a:solidFill>
              </a:rPr>
              <a:t>Finances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78992" y="3520440"/>
            <a:ext cx="2862072" cy="10424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r>
              <a:rPr lang="en-US" sz="1450" dirty="0">
                <a:solidFill>
                  <a:srgbClr val="24313A"/>
                </a:solidFill>
              </a:rPr>
              <a:t>What excites you?</a:t>
            </a:r>
            <a:endParaRPr lang="en-US" sz="1450" dirty="0"/>
          </a:p>
          <a:p>
            <a:r>
              <a:rPr lang="en-US" sz="1450" dirty="0">
                <a:solidFill>
                  <a:srgbClr val="24313A"/>
                </a:solidFill>
              </a:rPr>
              <a:t>What feels tender?</a:t>
            </a:r>
            <a:endParaRPr lang="en-US" sz="1450" dirty="0"/>
          </a:p>
          <a:p>
            <a:r>
              <a:rPr lang="en-US" sz="1450" dirty="0">
                <a:solidFill>
                  <a:srgbClr val="24313A"/>
                </a:solidFill>
              </a:rPr>
              <a:t>What questions remain?</a:t>
            </a:r>
            <a:endParaRPr lang="en-US" sz="1450" dirty="0"/>
          </a:p>
        </p:txBody>
      </p:sp>
      <p:sp>
        <p:nvSpPr>
          <p:cNvPr id="15" name="Shape 13"/>
          <p:cNvSpPr/>
          <p:nvPr/>
        </p:nvSpPr>
        <p:spPr>
          <a:xfrm>
            <a:off x="4416552" y="2880360"/>
            <a:ext cx="3364992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6" name="Shape 14"/>
          <p:cNvSpPr/>
          <p:nvPr/>
        </p:nvSpPr>
        <p:spPr>
          <a:xfrm>
            <a:off x="4416552" y="2880360"/>
            <a:ext cx="91440" cy="1874520"/>
          </a:xfrm>
          <a:prstGeom prst="rect">
            <a:avLst/>
          </a:prstGeom>
          <a:solidFill>
            <a:srgbClr val="25A84A"/>
          </a:solidFill>
          <a:ln w="12700">
            <a:solidFill>
              <a:srgbClr val="25A84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ext 15"/>
          <p:cNvSpPr/>
          <p:nvPr/>
        </p:nvSpPr>
        <p:spPr>
          <a:xfrm>
            <a:off x="4672584" y="3081528"/>
            <a:ext cx="28620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5A84A"/>
                </a:solidFill>
              </a:rPr>
              <a:t>Property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4672584" y="3520440"/>
            <a:ext cx="2862072" cy="10424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24313A"/>
                </a:solidFill>
              </a:rPr>
              <a:t>What possibilities, constraints, or attachments need honest attention?</a:t>
            </a:r>
            <a:endParaRPr lang="en-US" sz="1450" dirty="0"/>
          </a:p>
        </p:txBody>
      </p:sp>
      <p:sp>
        <p:nvSpPr>
          <p:cNvPr id="19" name="Shape 17"/>
          <p:cNvSpPr/>
          <p:nvPr/>
        </p:nvSpPr>
        <p:spPr>
          <a:xfrm>
            <a:off x="8010144" y="2880360"/>
            <a:ext cx="3364992" cy="1874520"/>
          </a:xfrm>
          <a:prstGeom prst="roundRect">
            <a:avLst>
              <a:gd name="adj" fmla="val 3902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20" name="Shape 18"/>
          <p:cNvSpPr/>
          <p:nvPr/>
        </p:nvSpPr>
        <p:spPr>
          <a:xfrm>
            <a:off x="8010144" y="2880360"/>
            <a:ext cx="91440" cy="1874520"/>
          </a:xfrm>
          <a:prstGeom prst="rect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1" name="Text 19"/>
          <p:cNvSpPr/>
          <p:nvPr/>
        </p:nvSpPr>
        <p:spPr>
          <a:xfrm>
            <a:off x="8266176" y="3081528"/>
            <a:ext cx="28620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7B3F94"/>
                </a:solidFill>
              </a:rPr>
              <a:t>Leadership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266176" y="3520440"/>
            <a:ext cx="2862072" cy="10424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24313A"/>
                </a:solidFill>
              </a:rPr>
              <a:t>What governance and leadership realities need to be understood?</a:t>
            </a:r>
            <a:endParaRPr lang="en-US" sz="1450" dirty="0"/>
          </a:p>
        </p:txBody>
      </p:sp>
      <p:sp>
        <p:nvSpPr>
          <p:cNvPr id="23" name="Shape 21"/>
          <p:cNvSpPr/>
          <p:nvPr/>
        </p:nvSpPr>
        <p:spPr>
          <a:xfrm>
            <a:off x="217627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4" name="Text 22"/>
          <p:cNvSpPr/>
          <p:nvPr/>
        </p:nvSpPr>
        <p:spPr>
          <a:xfrm>
            <a:off x="215798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298094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6" name="Text 24"/>
          <p:cNvSpPr/>
          <p:nvPr/>
        </p:nvSpPr>
        <p:spPr>
          <a:xfrm>
            <a:off x="296265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2</a:t>
            </a:r>
            <a:endParaRPr lang="en-US" sz="750" dirty="0"/>
          </a:p>
        </p:txBody>
      </p:sp>
      <p:sp>
        <p:nvSpPr>
          <p:cNvPr id="27" name="Shape 25"/>
          <p:cNvSpPr/>
          <p:nvPr/>
        </p:nvSpPr>
        <p:spPr>
          <a:xfrm>
            <a:off x="378561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8" name="Text 26"/>
          <p:cNvSpPr/>
          <p:nvPr/>
        </p:nvSpPr>
        <p:spPr>
          <a:xfrm>
            <a:off x="376732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3</a:t>
            </a:r>
            <a:endParaRPr lang="en-US" sz="750" dirty="0"/>
          </a:p>
        </p:txBody>
      </p:sp>
      <p:sp>
        <p:nvSpPr>
          <p:cNvPr id="29" name="Shape 27"/>
          <p:cNvSpPr/>
          <p:nvPr/>
        </p:nvSpPr>
        <p:spPr>
          <a:xfrm>
            <a:off x="459028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0" name="Text 28"/>
          <p:cNvSpPr/>
          <p:nvPr/>
        </p:nvSpPr>
        <p:spPr>
          <a:xfrm>
            <a:off x="457200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4</a:t>
            </a:r>
            <a:endParaRPr lang="en-US" sz="750" dirty="0"/>
          </a:p>
        </p:txBody>
      </p:sp>
      <p:sp>
        <p:nvSpPr>
          <p:cNvPr id="31" name="Shape 29"/>
          <p:cNvSpPr/>
          <p:nvPr/>
        </p:nvSpPr>
        <p:spPr>
          <a:xfrm>
            <a:off x="539496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2" name="Text 30"/>
          <p:cNvSpPr/>
          <p:nvPr/>
        </p:nvSpPr>
        <p:spPr>
          <a:xfrm>
            <a:off x="537667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5</a:t>
            </a:r>
            <a:endParaRPr lang="en-US" sz="750" dirty="0"/>
          </a:p>
        </p:txBody>
      </p:sp>
      <p:sp>
        <p:nvSpPr>
          <p:cNvPr id="33" name="Shape 31"/>
          <p:cNvSpPr/>
          <p:nvPr/>
        </p:nvSpPr>
        <p:spPr>
          <a:xfrm>
            <a:off x="619963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4" name="Text 32"/>
          <p:cNvSpPr/>
          <p:nvPr/>
        </p:nvSpPr>
        <p:spPr>
          <a:xfrm>
            <a:off x="618134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6</a:t>
            </a:r>
            <a:endParaRPr lang="en-US" sz="750" dirty="0"/>
          </a:p>
        </p:txBody>
      </p:sp>
      <p:sp>
        <p:nvSpPr>
          <p:cNvPr id="35" name="Shape 33"/>
          <p:cNvSpPr/>
          <p:nvPr/>
        </p:nvSpPr>
        <p:spPr>
          <a:xfrm>
            <a:off x="7004304" y="5833872"/>
            <a:ext cx="256032" cy="256032"/>
          </a:xfrm>
          <a:prstGeom prst="ellipse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6" name="Text 34"/>
          <p:cNvSpPr/>
          <p:nvPr/>
        </p:nvSpPr>
        <p:spPr>
          <a:xfrm>
            <a:off x="698601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7</a:t>
            </a:r>
            <a:endParaRPr lang="en-US" sz="750" dirty="0"/>
          </a:p>
        </p:txBody>
      </p:sp>
      <p:sp>
        <p:nvSpPr>
          <p:cNvPr id="37" name="Shape 35"/>
          <p:cNvSpPr/>
          <p:nvPr/>
        </p:nvSpPr>
        <p:spPr>
          <a:xfrm>
            <a:off x="780897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8" name="Text 36"/>
          <p:cNvSpPr/>
          <p:nvPr/>
        </p:nvSpPr>
        <p:spPr>
          <a:xfrm>
            <a:off x="779068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8</a:t>
            </a:r>
            <a:endParaRPr lang="en-US" sz="750" dirty="0"/>
          </a:p>
        </p:txBody>
      </p:sp>
      <p:sp>
        <p:nvSpPr>
          <p:cNvPr id="39" name="Shape 37"/>
          <p:cNvSpPr/>
          <p:nvPr/>
        </p:nvSpPr>
        <p:spPr>
          <a:xfrm>
            <a:off x="861364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0" name="Text 38"/>
          <p:cNvSpPr/>
          <p:nvPr/>
        </p:nvSpPr>
        <p:spPr>
          <a:xfrm>
            <a:off x="859536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9</a:t>
            </a:r>
            <a:endParaRPr lang="en-US" sz="750" dirty="0"/>
          </a:p>
        </p:txBody>
      </p:sp>
      <p:sp>
        <p:nvSpPr>
          <p:cNvPr id="41" name="Shape 39"/>
          <p:cNvSpPr/>
          <p:nvPr/>
        </p:nvSpPr>
        <p:spPr>
          <a:xfrm>
            <a:off x="941832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2" name="Text 40"/>
          <p:cNvSpPr/>
          <p:nvPr/>
        </p:nvSpPr>
        <p:spPr>
          <a:xfrm>
            <a:off x="940003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10</a:t>
            </a:r>
            <a:endParaRPr lang="en-US" sz="750" dirty="0"/>
          </a:p>
        </p:txBody>
      </p:sp>
      <p:sp>
        <p:nvSpPr>
          <p:cNvPr id="43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394CC"/>
                </a:solidFill>
              </a:rPr>
              <a:t>SECTION 7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7B3F94"/>
                </a:solidFill>
              </a:rPr>
              <a:t>Imagining the Future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600200"/>
            <a:ext cx="1965960" cy="384048"/>
          </a:xfrm>
          <a:prstGeom prst="roundRect">
            <a:avLst>
              <a:gd name="adj" fmla="val 19048"/>
            </a:avLst>
          </a:prstGeom>
          <a:solidFill>
            <a:srgbClr val="DFF2FA"/>
          </a:solidFill>
          <a:ln w="12700">
            <a:solidFill>
              <a:srgbClr val="DFF2F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3"/>
          <p:cNvSpPr/>
          <p:nvPr/>
        </p:nvSpPr>
        <p:spPr>
          <a:xfrm>
            <a:off x="649224" y="1673352"/>
            <a:ext cx="1801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394CC"/>
                </a:solidFill>
              </a:rPr>
              <a:t>WORKBOOK • SECTION 7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66928" y="2167128"/>
            <a:ext cx="11018520" cy="2423160"/>
          </a:xfrm>
          <a:prstGeom prst="roundRect">
            <a:avLst>
              <a:gd name="adj" fmla="val 3774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  <a:effectLst>
            <a:outerShdw blurRad="1905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7" name="Text 5"/>
          <p:cNvSpPr/>
          <p:nvPr/>
        </p:nvSpPr>
        <p:spPr>
          <a:xfrm>
            <a:off x="914400" y="251460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25A84A"/>
                </a:solidFill>
              </a:rPr>
              <a:t>REFLECTION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14400" y="2944368"/>
            <a:ext cx="102870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24313A"/>
                </a:solidFill>
              </a:rPr>
              <a:t>Imagine a newspaper headline five years from now: “Local church celebrates…” Finish the sentence.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914400" y="4892040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6727C"/>
                </a:solidFill>
              </a:rPr>
              <a:t>Write in your Participant Workbook, then share as invited.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217627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1" name="Text 9"/>
          <p:cNvSpPr/>
          <p:nvPr/>
        </p:nvSpPr>
        <p:spPr>
          <a:xfrm>
            <a:off x="215798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298094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Text 11"/>
          <p:cNvSpPr/>
          <p:nvPr/>
        </p:nvSpPr>
        <p:spPr>
          <a:xfrm>
            <a:off x="296265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2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378561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5" name="Text 13"/>
          <p:cNvSpPr/>
          <p:nvPr/>
        </p:nvSpPr>
        <p:spPr>
          <a:xfrm>
            <a:off x="376732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3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459028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ext 15"/>
          <p:cNvSpPr/>
          <p:nvPr/>
        </p:nvSpPr>
        <p:spPr>
          <a:xfrm>
            <a:off x="457200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4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539496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ext 17"/>
          <p:cNvSpPr/>
          <p:nvPr/>
        </p:nvSpPr>
        <p:spPr>
          <a:xfrm>
            <a:off x="537667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5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619963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1" name="Text 19"/>
          <p:cNvSpPr/>
          <p:nvPr/>
        </p:nvSpPr>
        <p:spPr>
          <a:xfrm>
            <a:off x="618134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6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7004304" y="5833872"/>
            <a:ext cx="256032" cy="256032"/>
          </a:xfrm>
          <a:prstGeom prst="ellipse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3" name="Text 21"/>
          <p:cNvSpPr/>
          <p:nvPr/>
        </p:nvSpPr>
        <p:spPr>
          <a:xfrm>
            <a:off x="698601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7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780897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5" name="Text 23"/>
          <p:cNvSpPr/>
          <p:nvPr/>
        </p:nvSpPr>
        <p:spPr>
          <a:xfrm>
            <a:off x="779068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8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861364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7" name="Text 25"/>
          <p:cNvSpPr/>
          <p:nvPr/>
        </p:nvSpPr>
        <p:spPr>
          <a:xfrm>
            <a:off x="859536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9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941832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9" name="Text 27"/>
          <p:cNvSpPr/>
          <p:nvPr/>
        </p:nvSpPr>
        <p:spPr>
          <a:xfrm>
            <a:off x="940003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10</a:t>
            </a:r>
            <a:endParaRPr lang="en-US" sz="750" dirty="0"/>
          </a:p>
        </p:txBody>
      </p:sp>
      <p:sp>
        <p:nvSpPr>
          <p:cNvPr id="3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394CC"/>
                </a:solidFill>
              </a:rPr>
              <a:t>SECTION 8 • 30 MINUTES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7B3F94"/>
                </a:solidFill>
              </a:rPr>
              <a:t>Caring for People Through Transition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61872"/>
            <a:ext cx="10698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6727C"/>
                </a:solidFill>
              </a:rPr>
              <a:t>Name grief, fatigue, hope, and pastoral responsibility.</a:t>
            </a:r>
            <a:endParaRPr lang="en-US" sz="1350" dirty="0"/>
          </a:p>
        </p:txBody>
      </p:sp>
      <p:pic>
        <p:nvPicPr>
          <p:cNvPr id="5" name="Image 0" descr="/mnt/data/80134218bf.jpeg"/>
          <p:cNvPicPr>
            <a:picLocks noChangeAspect="1"/>
          </p:cNvPicPr>
          <p:nvPr/>
        </p:nvPicPr>
        <p:blipFill>
          <a:blip r:embed="rId3"/>
          <a:srcRect l="8856" r="8856"/>
          <a:stretch/>
        </p:blipFill>
        <p:spPr>
          <a:xfrm>
            <a:off x="566928" y="1572768"/>
            <a:ext cx="5394960" cy="4370832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263640" y="1572768"/>
            <a:ext cx="5321808" cy="205740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7" name="Shape 4"/>
          <p:cNvSpPr/>
          <p:nvPr/>
        </p:nvSpPr>
        <p:spPr>
          <a:xfrm>
            <a:off x="6263640" y="1572768"/>
            <a:ext cx="91440" cy="2057400"/>
          </a:xfrm>
          <a:prstGeom prst="rect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 5"/>
          <p:cNvSpPr/>
          <p:nvPr/>
        </p:nvSpPr>
        <p:spPr>
          <a:xfrm>
            <a:off x="6519672" y="1773936"/>
            <a:ext cx="4818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7B3F94"/>
                </a:solidFill>
              </a:rPr>
              <a:t>All of these deserve care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6519672" y="2212848"/>
            <a:ext cx="4818888" cy="12252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r>
              <a:rPr lang="en-US" sz="1700" dirty="0">
                <a:solidFill>
                  <a:srgbClr val="24313A"/>
                </a:solidFill>
              </a:rPr>
              <a:t>Grief and gratitude</a:t>
            </a:r>
            <a:endParaRPr lang="en-US" sz="1700" dirty="0"/>
          </a:p>
          <a:p>
            <a:r>
              <a:rPr lang="en-US" sz="1700" dirty="0">
                <a:solidFill>
                  <a:srgbClr val="24313A"/>
                </a:solidFill>
              </a:rPr>
              <a:t>Fatigue and hope</a:t>
            </a:r>
            <a:endParaRPr lang="en-US" sz="1700" dirty="0"/>
          </a:p>
          <a:p>
            <a:r>
              <a:rPr lang="en-US" sz="1700" dirty="0">
                <a:solidFill>
                  <a:srgbClr val="24313A"/>
                </a:solidFill>
              </a:rPr>
              <a:t>Anxiety and anticipation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6263640" y="3858768"/>
            <a:ext cx="5321808" cy="2084832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1" name="Shape 8"/>
          <p:cNvSpPr/>
          <p:nvPr/>
        </p:nvSpPr>
        <p:spPr>
          <a:xfrm>
            <a:off x="6263640" y="3858768"/>
            <a:ext cx="91440" cy="2084832"/>
          </a:xfrm>
          <a:prstGeom prst="rect">
            <a:avLst/>
          </a:prstGeom>
          <a:solidFill>
            <a:srgbClr val="25A84A"/>
          </a:solidFill>
          <a:ln w="12700">
            <a:solidFill>
              <a:srgbClr val="25A84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Text 9"/>
          <p:cNvSpPr/>
          <p:nvPr/>
        </p:nvSpPr>
        <p:spPr>
          <a:xfrm>
            <a:off x="6519672" y="4059936"/>
            <a:ext cx="4818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5A84A"/>
                </a:solidFill>
              </a:rPr>
              <a:t>Workbook reflection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6519672" y="4498848"/>
            <a:ext cx="4818888" cy="1252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800" dirty="0">
                <a:solidFill>
                  <a:srgbClr val="24313A"/>
                </a:solidFill>
              </a:rPr>
              <a:t>What support do you, or others in your congregation, need during times of transition?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217627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5" name="Text 12"/>
          <p:cNvSpPr/>
          <p:nvPr/>
        </p:nvSpPr>
        <p:spPr>
          <a:xfrm>
            <a:off x="215798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</a:t>
            </a:r>
            <a:endParaRPr lang="en-US" sz="750" dirty="0"/>
          </a:p>
        </p:txBody>
      </p:sp>
      <p:sp>
        <p:nvSpPr>
          <p:cNvPr id="16" name="Shape 13"/>
          <p:cNvSpPr/>
          <p:nvPr/>
        </p:nvSpPr>
        <p:spPr>
          <a:xfrm>
            <a:off x="298094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ext 14"/>
          <p:cNvSpPr/>
          <p:nvPr/>
        </p:nvSpPr>
        <p:spPr>
          <a:xfrm>
            <a:off x="296265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2</a:t>
            </a:r>
            <a:endParaRPr lang="en-US" sz="750" dirty="0"/>
          </a:p>
        </p:txBody>
      </p:sp>
      <p:sp>
        <p:nvSpPr>
          <p:cNvPr id="18" name="Shape 15"/>
          <p:cNvSpPr/>
          <p:nvPr/>
        </p:nvSpPr>
        <p:spPr>
          <a:xfrm>
            <a:off x="378561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ext 16"/>
          <p:cNvSpPr/>
          <p:nvPr/>
        </p:nvSpPr>
        <p:spPr>
          <a:xfrm>
            <a:off x="376732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3</a:t>
            </a:r>
            <a:endParaRPr lang="en-US" sz="750" dirty="0"/>
          </a:p>
        </p:txBody>
      </p:sp>
      <p:sp>
        <p:nvSpPr>
          <p:cNvPr id="20" name="Shape 17"/>
          <p:cNvSpPr/>
          <p:nvPr/>
        </p:nvSpPr>
        <p:spPr>
          <a:xfrm>
            <a:off x="459028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1" name="Text 18"/>
          <p:cNvSpPr/>
          <p:nvPr/>
        </p:nvSpPr>
        <p:spPr>
          <a:xfrm>
            <a:off x="457200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4</a:t>
            </a:r>
            <a:endParaRPr lang="en-US" sz="750" dirty="0"/>
          </a:p>
        </p:txBody>
      </p:sp>
      <p:sp>
        <p:nvSpPr>
          <p:cNvPr id="22" name="Shape 19"/>
          <p:cNvSpPr/>
          <p:nvPr/>
        </p:nvSpPr>
        <p:spPr>
          <a:xfrm>
            <a:off x="539496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3" name="Text 20"/>
          <p:cNvSpPr/>
          <p:nvPr/>
        </p:nvSpPr>
        <p:spPr>
          <a:xfrm>
            <a:off x="537667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5</a:t>
            </a:r>
            <a:endParaRPr lang="en-US" sz="750" dirty="0"/>
          </a:p>
        </p:txBody>
      </p:sp>
      <p:sp>
        <p:nvSpPr>
          <p:cNvPr id="24" name="Shape 21"/>
          <p:cNvSpPr/>
          <p:nvPr/>
        </p:nvSpPr>
        <p:spPr>
          <a:xfrm>
            <a:off x="619963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5" name="Text 22"/>
          <p:cNvSpPr/>
          <p:nvPr/>
        </p:nvSpPr>
        <p:spPr>
          <a:xfrm>
            <a:off x="618134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6</a:t>
            </a:r>
            <a:endParaRPr lang="en-US" sz="750" dirty="0"/>
          </a:p>
        </p:txBody>
      </p:sp>
      <p:sp>
        <p:nvSpPr>
          <p:cNvPr id="26" name="Shape 23"/>
          <p:cNvSpPr/>
          <p:nvPr/>
        </p:nvSpPr>
        <p:spPr>
          <a:xfrm>
            <a:off x="700430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7" name="Text 24"/>
          <p:cNvSpPr/>
          <p:nvPr/>
        </p:nvSpPr>
        <p:spPr>
          <a:xfrm>
            <a:off x="698601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7</a:t>
            </a:r>
            <a:endParaRPr lang="en-US" sz="750" dirty="0"/>
          </a:p>
        </p:txBody>
      </p:sp>
      <p:sp>
        <p:nvSpPr>
          <p:cNvPr id="28" name="Shape 25"/>
          <p:cNvSpPr/>
          <p:nvPr/>
        </p:nvSpPr>
        <p:spPr>
          <a:xfrm>
            <a:off x="7808976" y="5833872"/>
            <a:ext cx="256032" cy="256032"/>
          </a:xfrm>
          <a:prstGeom prst="ellipse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9" name="Text 26"/>
          <p:cNvSpPr/>
          <p:nvPr/>
        </p:nvSpPr>
        <p:spPr>
          <a:xfrm>
            <a:off x="779068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8</a:t>
            </a:r>
            <a:endParaRPr lang="en-US" sz="750" dirty="0"/>
          </a:p>
        </p:txBody>
      </p:sp>
      <p:sp>
        <p:nvSpPr>
          <p:cNvPr id="30" name="Shape 27"/>
          <p:cNvSpPr/>
          <p:nvPr/>
        </p:nvSpPr>
        <p:spPr>
          <a:xfrm>
            <a:off x="861364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1" name="Text 28"/>
          <p:cNvSpPr/>
          <p:nvPr/>
        </p:nvSpPr>
        <p:spPr>
          <a:xfrm>
            <a:off x="859536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9</a:t>
            </a:r>
            <a:endParaRPr lang="en-US" sz="750" dirty="0"/>
          </a:p>
        </p:txBody>
      </p:sp>
      <p:sp>
        <p:nvSpPr>
          <p:cNvPr id="32" name="Shape 29"/>
          <p:cNvSpPr/>
          <p:nvPr/>
        </p:nvSpPr>
        <p:spPr>
          <a:xfrm>
            <a:off x="941832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3" name="Text 30"/>
          <p:cNvSpPr/>
          <p:nvPr/>
        </p:nvSpPr>
        <p:spPr>
          <a:xfrm>
            <a:off x="940003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10</a:t>
            </a:r>
            <a:endParaRPr lang="en-US" sz="750" dirty="0"/>
          </a:p>
        </p:txBody>
      </p:sp>
      <p:sp>
        <p:nvSpPr>
          <p:cNvPr id="34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394CC"/>
                </a:solidFill>
              </a:rPr>
              <a:t>WORKSHOP OVERVIEW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7B3F94"/>
                </a:solidFill>
              </a:rPr>
              <a:t>The Discernment Journey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61872"/>
            <a:ext cx="10698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6727C"/>
                </a:solidFill>
              </a:rPr>
              <a:t>Ten connected movements, each paired with the Participant Workbook.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713232" y="1783080"/>
            <a:ext cx="402336" cy="402336"/>
          </a:xfrm>
          <a:prstGeom prst="ellipse">
            <a:avLst/>
          </a:prstGeom>
          <a:solidFill>
            <a:srgbClr val="2394C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713232" y="1865376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1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1280160" y="1837944"/>
            <a:ext cx="4480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4313A"/>
                </a:solidFill>
              </a:rPr>
              <a:t>Opening &amp; framing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713232" y="2532888"/>
            <a:ext cx="402336" cy="402336"/>
          </a:xfrm>
          <a:prstGeom prst="ellipse">
            <a:avLst/>
          </a:prstGeom>
          <a:solidFill>
            <a:srgbClr val="2394C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9" name="Text 7"/>
          <p:cNvSpPr/>
          <p:nvPr/>
        </p:nvSpPr>
        <p:spPr>
          <a:xfrm>
            <a:off x="713232" y="2615184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2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1280160" y="2587752"/>
            <a:ext cx="4480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4313A"/>
                </a:solidFill>
              </a:rPr>
              <a:t>Entering well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713232" y="3282696"/>
            <a:ext cx="402336" cy="402336"/>
          </a:xfrm>
          <a:prstGeom prst="ellipse">
            <a:avLst/>
          </a:prstGeom>
          <a:solidFill>
            <a:srgbClr val="2394C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Text 10"/>
          <p:cNvSpPr/>
          <p:nvPr/>
        </p:nvSpPr>
        <p:spPr>
          <a:xfrm>
            <a:off x="713232" y="3364992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3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280160" y="3337560"/>
            <a:ext cx="4480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4313A"/>
                </a:solidFill>
              </a:rPr>
              <a:t>Naming the “why”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713232" y="4032504"/>
            <a:ext cx="402336" cy="402336"/>
          </a:xfrm>
          <a:prstGeom prst="ellipse">
            <a:avLst/>
          </a:prstGeom>
          <a:solidFill>
            <a:srgbClr val="2394C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5" name="Text 13"/>
          <p:cNvSpPr/>
          <p:nvPr/>
        </p:nvSpPr>
        <p:spPr>
          <a:xfrm>
            <a:off x="713232" y="4114800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4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1280160" y="4087368"/>
            <a:ext cx="4480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4313A"/>
                </a:solidFill>
              </a:rPr>
              <a:t>Sharing stories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713232" y="4782312"/>
            <a:ext cx="402336" cy="402336"/>
          </a:xfrm>
          <a:prstGeom prst="ellipse">
            <a:avLst/>
          </a:prstGeom>
          <a:solidFill>
            <a:srgbClr val="2394C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 16"/>
          <p:cNvSpPr/>
          <p:nvPr/>
        </p:nvSpPr>
        <p:spPr>
          <a:xfrm>
            <a:off x="713232" y="4864608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5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1280160" y="4837176"/>
            <a:ext cx="4480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4313A"/>
                </a:solidFill>
              </a:rPr>
              <a:t>Culture &amp; decisions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336792" y="1783080"/>
            <a:ext cx="402336" cy="402336"/>
          </a:xfrm>
          <a:prstGeom prst="ellipse">
            <a:avLst/>
          </a:prstGeom>
          <a:solidFill>
            <a:srgbClr val="7B3F9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1" name="Text 19"/>
          <p:cNvSpPr/>
          <p:nvPr/>
        </p:nvSpPr>
        <p:spPr>
          <a:xfrm>
            <a:off x="6336792" y="1865376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6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903720" y="1837944"/>
            <a:ext cx="4480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4313A"/>
                </a:solidFill>
              </a:rPr>
              <a:t>Shared purpose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6336792" y="2532888"/>
            <a:ext cx="402336" cy="402336"/>
          </a:xfrm>
          <a:prstGeom prst="ellipse">
            <a:avLst/>
          </a:prstGeom>
          <a:solidFill>
            <a:srgbClr val="7B3F9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4" name="Text 22"/>
          <p:cNvSpPr/>
          <p:nvPr/>
        </p:nvSpPr>
        <p:spPr>
          <a:xfrm>
            <a:off x="6336792" y="2615184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7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6903720" y="2587752"/>
            <a:ext cx="4480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4313A"/>
                </a:solidFill>
              </a:rPr>
              <a:t>Practical realities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6336792" y="3282696"/>
            <a:ext cx="402336" cy="402336"/>
          </a:xfrm>
          <a:prstGeom prst="ellipse">
            <a:avLst/>
          </a:prstGeom>
          <a:solidFill>
            <a:srgbClr val="7B3F9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7" name="Text 25"/>
          <p:cNvSpPr/>
          <p:nvPr/>
        </p:nvSpPr>
        <p:spPr>
          <a:xfrm>
            <a:off x="6336792" y="3364992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8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903720" y="3337560"/>
            <a:ext cx="4480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4313A"/>
                </a:solidFill>
              </a:rPr>
              <a:t>Caring through change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336792" y="4032504"/>
            <a:ext cx="402336" cy="402336"/>
          </a:xfrm>
          <a:prstGeom prst="ellipse">
            <a:avLst/>
          </a:prstGeom>
          <a:solidFill>
            <a:srgbClr val="7B3F9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0" name="Text 28"/>
          <p:cNvSpPr/>
          <p:nvPr/>
        </p:nvSpPr>
        <p:spPr>
          <a:xfrm>
            <a:off x="6336792" y="4114800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9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6903720" y="4087368"/>
            <a:ext cx="4480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4313A"/>
                </a:solidFill>
              </a:rPr>
              <a:t>Deciding faithfully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336792" y="4782312"/>
            <a:ext cx="402336" cy="402336"/>
          </a:xfrm>
          <a:prstGeom prst="ellipse">
            <a:avLst/>
          </a:prstGeom>
          <a:solidFill>
            <a:srgbClr val="7B3F9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3" name="Text 31"/>
          <p:cNvSpPr/>
          <p:nvPr/>
        </p:nvSpPr>
        <p:spPr>
          <a:xfrm>
            <a:off x="6336792" y="4864608"/>
            <a:ext cx="4023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10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903720" y="4837176"/>
            <a:ext cx="4480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4313A"/>
                </a:solidFill>
              </a:rPr>
              <a:t>Closing reflection</a:t>
            </a:r>
            <a:endParaRPr lang="en-US" sz="1600" dirty="0"/>
          </a:p>
        </p:txBody>
      </p:sp>
      <p:sp>
        <p:nvSpPr>
          <p:cNvPr id="3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394CC"/>
                </a:solidFill>
              </a:rPr>
              <a:t>SECTION 8 • LEADER CONVERSATION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7B3F94"/>
                </a:solidFill>
              </a:rPr>
              <a:t>Care for All Staff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61872"/>
            <a:ext cx="10698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6727C"/>
                </a:solidFill>
              </a:rPr>
              <a:t>Keep the workshop focused on process and care, not employment negotiation.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58368" y="1664208"/>
            <a:ext cx="5349240" cy="3611880"/>
          </a:xfrm>
          <a:prstGeom prst="roundRect">
            <a:avLst>
              <a:gd name="adj" fmla="val 2025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6" name="Shape 4"/>
          <p:cNvSpPr/>
          <p:nvPr/>
        </p:nvSpPr>
        <p:spPr>
          <a:xfrm>
            <a:off x="658368" y="1664208"/>
            <a:ext cx="91440" cy="3611880"/>
          </a:xfrm>
          <a:prstGeom prst="rect">
            <a:avLst/>
          </a:prstGeom>
          <a:solidFill>
            <a:srgbClr val="2394CC"/>
          </a:solidFill>
          <a:ln w="12700">
            <a:solidFill>
              <a:srgbClr val="2394CC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ext 5"/>
          <p:cNvSpPr/>
          <p:nvPr/>
        </p:nvSpPr>
        <p:spPr>
          <a:xfrm>
            <a:off x="914400" y="1865376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394CC"/>
                </a:solidFill>
              </a:rPr>
              <a:t>Scenario 1 • New staffing model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14400" y="2304288"/>
            <a:ext cx="4846320" cy="2779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r>
              <a:rPr lang="en-US" sz="1450" dirty="0">
                <a:solidFill>
                  <a:srgbClr val="24313A"/>
                </a:solidFill>
              </a:rPr>
              <a:t>When roles, hours, accountabilities, or the number of positions change substantially:</a:t>
            </a:r>
            <a:endParaRPr lang="en-US" sz="1450" dirty="0"/>
          </a:p>
          <a:p>
            <a:endParaRPr lang="en-US" sz="1450" dirty="0"/>
          </a:p>
          <a:p>
            <a:r>
              <a:rPr lang="en-US" sz="1450" dirty="0">
                <a:solidFill>
                  <a:srgbClr val="24313A"/>
                </a:solidFill>
              </a:rPr>
              <a:t>Clarify the future model first</a:t>
            </a:r>
            <a:endParaRPr lang="en-US" sz="1450" dirty="0"/>
          </a:p>
          <a:p>
            <a:r>
              <a:rPr lang="en-US" sz="1450" dirty="0">
                <a:solidFill>
                  <a:srgbClr val="24313A"/>
                </a:solidFill>
              </a:rPr>
              <a:t>Use a fair and transparent process</a:t>
            </a:r>
            <a:endParaRPr lang="en-US" sz="1450" dirty="0"/>
          </a:p>
          <a:p>
            <a:r>
              <a:rPr lang="en-US" sz="1450" dirty="0">
                <a:solidFill>
                  <a:srgbClr val="24313A"/>
                </a:solidFill>
              </a:rPr>
              <a:t>Communicate early and pastorally</a:t>
            </a:r>
            <a:endParaRPr lang="en-US" sz="1450" dirty="0"/>
          </a:p>
          <a:p>
            <a:r>
              <a:rPr lang="en-US" sz="1450" dirty="0">
                <a:solidFill>
                  <a:srgbClr val="24313A"/>
                </a:solidFill>
              </a:rPr>
              <a:t>Plan transition and care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236208" y="1664208"/>
            <a:ext cx="5349240" cy="3611880"/>
          </a:xfrm>
          <a:prstGeom prst="roundRect">
            <a:avLst>
              <a:gd name="adj" fmla="val 2025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0" name="Shape 8"/>
          <p:cNvSpPr/>
          <p:nvPr/>
        </p:nvSpPr>
        <p:spPr>
          <a:xfrm>
            <a:off x="6236208" y="1664208"/>
            <a:ext cx="91440" cy="3611880"/>
          </a:xfrm>
          <a:prstGeom prst="rect">
            <a:avLst/>
          </a:prstGeom>
          <a:solidFill>
            <a:srgbClr val="25A84A"/>
          </a:solidFill>
          <a:ln w="12700">
            <a:solidFill>
              <a:srgbClr val="25A84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1" name="Text 9"/>
          <p:cNvSpPr/>
          <p:nvPr/>
        </p:nvSpPr>
        <p:spPr>
          <a:xfrm>
            <a:off x="6492240" y="1865376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5A84A"/>
                </a:solidFill>
              </a:rPr>
              <a:t>Scenario 2 • Transition a single role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492240" y="2304288"/>
            <a:ext cx="4846320" cy="2779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r>
              <a:rPr lang="en-US" sz="1450" dirty="0">
                <a:solidFill>
                  <a:srgbClr val="24313A"/>
                </a:solidFill>
              </a:rPr>
              <a:t>When the future structure is largely continuous and there is no overlap:</a:t>
            </a:r>
            <a:endParaRPr lang="en-US" sz="1450" dirty="0"/>
          </a:p>
          <a:p>
            <a:endParaRPr lang="en-US" sz="1450" dirty="0"/>
          </a:p>
          <a:p>
            <a:r>
              <a:rPr lang="en-US" sz="1450" dirty="0">
                <a:solidFill>
                  <a:srgbClr val="24313A"/>
                </a:solidFill>
              </a:rPr>
              <a:t>Confirm the principle in writing</a:t>
            </a:r>
            <a:endParaRPr lang="en-US" sz="1450" dirty="0"/>
          </a:p>
          <a:p>
            <a:r>
              <a:rPr lang="en-US" sz="1450" dirty="0">
                <a:solidFill>
                  <a:srgbClr val="24313A"/>
                </a:solidFill>
              </a:rPr>
              <a:t>Clarify duties, hours, supervision, and boundaries</a:t>
            </a:r>
            <a:endParaRPr lang="en-US" sz="1450" dirty="0"/>
          </a:p>
          <a:p>
            <a:r>
              <a:rPr lang="en-US" sz="1450" dirty="0">
                <a:solidFill>
                  <a:srgbClr val="24313A"/>
                </a:solidFill>
              </a:rPr>
              <a:t>Hold a transition conversation</a:t>
            </a:r>
            <a:endParaRPr lang="en-US" sz="1450" dirty="0"/>
          </a:p>
          <a:p>
            <a:r>
              <a:rPr lang="en-US" sz="1450" dirty="0">
                <a:solidFill>
                  <a:srgbClr val="24313A"/>
                </a:solidFill>
              </a:rPr>
              <a:t>Communicate clearly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1371600" y="5541264"/>
            <a:ext cx="9601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7B3F94"/>
                </a:solidFill>
              </a:rPr>
              <a:t>Seek guidance from the Regional Pastoral Relations / Human Resources Minister.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217627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5" name="Text 13"/>
          <p:cNvSpPr/>
          <p:nvPr/>
        </p:nvSpPr>
        <p:spPr>
          <a:xfrm>
            <a:off x="215798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298094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ext 15"/>
          <p:cNvSpPr/>
          <p:nvPr/>
        </p:nvSpPr>
        <p:spPr>
          <a:xfrm>
            <a:off x="296265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2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378561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ext 17"/>
          <p:cNvSpPr/>
          <p:nvPr/>
        </p:nvSpPr>
        <p:spPr>
          <a:xfrm>
            <a:off x="376732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3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459028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1" name="Text 19"/>
          <p:cNvSpPr/>
          <p:nvPr/>
        </p:nvSpPr>
        <p:spPr>
          <a:xfrm>
            <a:off x="457200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4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539496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3" name="Text 21"/>
          <p:cNvSpPr/>
          <p:nvPr/>
        </p:nvSpPr>
        <p:spPr>
          <a:xfrm>
            <a:off x="537667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5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619963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5" name="Text 23"/>
          <p:cNvSpPr/>
          <p:nvPr/>
        </p:nvSpPr>
        <p:spPr>
          <a:xfrm>
            <a:off x="618134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6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700430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7" name="Text 25"/>
          <p:cNvSpPr/>
          <p:nvPr/>
        </p:nvSpPr>
        <p:spPr>
          <a:xfrm>
            <a:off x="698601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7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7808976" y="5833872"/>
            <a:ext cx="256032" cy="256032"/>
          </a:xfrm>
          <a:prstGeom prst="ellipse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9" name="Text 27"/>
          <p:cNvSpPr/>
          <p:nvPr/>
        </p:nvSpPr>
        <p:spPr>
          <a:xfrm>
            <a:off x="779068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8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861364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1" name="Text 29"/>
          <p:cNvSpPr/>
          <p:nvPr/>
        </p:nvSpPr>
        <p:spPr>
          <a:xfrm>
            <a:off x="859536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9</a:t>
            </a:r>
            <a:endParaRPr lang="en-US" sz="750" dirty="0"/>
          </a:p>
        </p:txBody>
      </p:sp>
      <p:sp>
        <p:nvSpPr>
          <p:cNvPr id="32" name="Shape 30"/>
          <p:cNvSpPr/>
          <p:nvPr/>
        </p:nvSpPr>
        <p:spPr>
          <a:xfrm>
            <a:off x="941832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3" name="Text 31"/>
          <p:cNvSpPr/>
          <p:nvPr/>
        </p:nvSpPr>
        <p:spPr>
          <a:xfrm>
            <a:off x="940003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10</a:t>
            </a:r>
            <a:endParaRPr lang="en-US" sz="750" dirty="0"/>
          </a:p>
        </p:txBody>
      </p:sp>
      <p:sp>
        <p:nvSpPr>
          <p:cNvPr id="34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394CC"/>
                </a:solidFill>
              </a:rPr>
              <a:t>SECTION 9 • 30 MINUTES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7B3F94"/>
                </a:solidFill>
              </a:rPr>
              <a:t>Deciding, Covenanting &amp; Celebrating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61872"/>
            <a:ext cx="10698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6727C"/>
                </a:solidFill>
              </a:rPr>
              <a:t>Conclude faithfully, regardless of the outcome.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713232" y="1664208"/>
            <a:ext cx="3456432" cy="1993392"/>
          </a:xfrm>
          <a:prstGeom prst="roundRect">
            <a:avLst>
              <a:gd name="adj" fmla="val 3670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6" name="Shape 4"/>
          <p:cNvSpPr/>
          <p:nvPr/>
        </p:nvSpPr>
        <p:spPr>
          <a:xfrm>
            <a:off x="713232" y="1664208"/>
            <a:ext cx="91440" cy="1993392"/>
          </a:xfrm>
          <a:prstGeom prst="rect">
            <a:avLst/>
          </a:prstGeom>
          <a:solidFill>
            <a:srgbClr val="25A84A"/>
          </a:solidFill>
          <a:ln w="12700">
            <a:solidFill>
              <a:srgbClr val="25A84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ext 5"/>
          <p:cNvSpPr/>
          <p:nvPr/>
        </p:nvSpPr>
        <p:spPr>
          <a:xfrm>
            <a:off x="969264" y="1865376"/>
            <a:ext cx="29535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5A84A"/>
                </a:solidFill>
              </a:rPr>
              <a:t>CONTINUE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69264" y="2304288"/>
            <a:ext cx="2953512" cy="11612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24313A"/>
                </a:solidFill>
              </a:rPr>
              <a:t>Continue exploring amalgamation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4517136" y="1664208"/>
            <a:ext cx="3456432" cy="1993392"/>
          </a:xfrm>
          <a:prstGeom prst="roundRect">
            <a:avLst>
              <a:gd name="adj" fmla="val 3670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0" name="Shape 8"/>
          <p:cNvSpPr/>
          <p:nvPr/>
        </p:nvSpPr>
        <p:spPr>
          <a:xfrm>
            <a:off x="4517136" y="1664208"/>
            <a:ext cx="91440" cy="1993392"/>
          </a:xfrm>
          <a:prstGeom prst="rect">
            <a:avLst/>
          </a:prstGeom>
          <a:solidFill>
            <a:srgbClr val="2394CC"/>
          </a:solidFill>
          <a:ln w="12700">
            <a:solidFill>
              <a:srgbClr val="2394CC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1" name="Text 9"/>
          <p:cNvSpPr/>
          <p:nvPr/>
        </p:nvSpPr>
        <p:spPr>
          <a:xfrm>
            <a:off x="4773168" y="1865376"/>
            <a:ext cx="29535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394CC"/>
                </a:solidFill>
              </a:rPr>
              <a:t>PAUSE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773168" y="2304288"/>
            <a:ext cx="2953512" cy="11612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24313A"/>
                </a:solidFill>
              </a:rPr>
              <a:t>Gather more information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8321040" y="1664208"/>
            <a:ext cx="3456432" cy="1993392"/>
          </a:xfrm>
          <a:prstGeom prst="roundRect">
            <a:avLst>
              <a:gd name="adj" fmla="val 3670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4" name="Shape 12"/>
          <p:cNvSpPr/>
          <p:nvPr/>
        </p:nvSpPr>
        <p:spPr>
          <a:xfrm>
            <a:off x="8321040" y="1664208"/>
            <a:ext cx="91440" cy="1993392"/>
          </a:xfrm>
          <a:prstGeom prst="rect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5" name="Text 13"/>
          <p:cNvSpPr/>
          <p:nvPr/>
        </p:nvSpPr>
        <p:spPr>
          <a:xfrm>
            <a:off x="8577072" y="1865376"/>
            <a:ext cx="29535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7B3F94"/>
                </a:solidFill>
              </a:rPr>
              <a:t>RELEASE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577072" y="2304288"/>
            <a:ext cx="2953512" cy="11612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24313A"/>
                </a:solidFill>
              </a:rPr>
              <a:t>Release one another with blessing</a:t>
            </a:r>
            <a:endParaRPr lang="en-US" sz="1700" dirty="0"/>
          </a:p>
        </p:txBody>
      </p:sp>
      <p:sp>
        <p:nvSpPr>
          <p:cNvPr id="17" name="Shape 15"/>
          <p:cNvSpPr/>
          <p:nvPr/>
        </p:nvSpPr>
        <p:spPr>
          <a:xfrm>
            <a:off x="713232" y="4005072"/>
            <a:ext cx="1965960" cy="384048"/>
          </a:xfrm>
          <a:prstGeom prst="roundRect">
            <a:avLst>
              <a:gd name="adj" fmla="val 19048"/>
            </a:avLst>
          </a:prstGeom>
          <a:solidFill>
            <a:srgbClr val="DFF2FA"/>
          </a:solidFill>
          <a:ln w="12700">
            <a:solidFill>
              <a:srgbClr val="DFF2F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 16"/>
          <p:cNvSpPr/>
          <p:nvPr/>
        </p:nvSpPr>
        <p:spPr>
          <a:xfrm>
            <a:off x="795528" y="4078224"/>
            <a:ext cx="1801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394CC"/>
                </a:solidFill>
              </a:rPr>
              <a:t>WORKBOOK • SECTION 9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713232" y="4498848"/>
            <a:ext cx="10698480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  <a:effectLst>
            <a:outerShdw blurRad="12700" dist="508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20" name="Text 18"/>
          <p:cNvSpPr/>
          <p:nvPr/>
        </p:nvSpPr>
        <p:spPr>
          <a:xfrm>
            <a:off x="1024128" y="4773168"/>
            <a:ext cx="10058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100" b="1" dirty="0">
                <a:solidFill>
                  <a:srgbClr val="24313A"/>
                </a:solidFill>
              </a:rPr>
              <a:t>In what ways do you feel the process was done faithfully?</a:t>
            </a:r>
            <a:endParaRPr lang="en-US" sz="2100" dirty="0"/>
          </a:p>
        </p:txBody>
      </p:sp>
      <p:sp>
        <p:nvSpPr>
          <p:cNvPr id="21" name="Shape 19"/>
          <p:cNvSpPr/>
          <p:nvPr/>
        </p:nvSpPr>
        <p:spPr>
          <a:xfrm>
            <a:off x="217627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2" name="Text 20"/>
          <p:cNvSpPr/>
          <p:nvPr/>
        </p:nvSpPr>
        <p:spPr>
          <a:xfrm>
            <a:off x="215798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</a:t>
            </a:r>
            <a:endParaRPr lang="en-US" sz="750" dirty="0"/>
          </a:p>
        </p:txBody>
      </p:sp>
      <p:sp>
        <p:nvSpPr>
          <p:cNvPr id="23" name="Shape 21"/>
          <p:cNvSpPr/>
          <p:nvPr/>
        </p:nvSpPr>
        <p:spPr>
          <a:xfrm>
            <a:off x="298094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4" name="Text 22"/>
          <p:cNvSpPr/>
          <p:nvPr/>
        </p:nvSpPr>
        <p:spPr>
          <a:xfrm>
            <a:off x="296265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2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378561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6" name="Text 24"/>
          <p:cNvSpPr/>
          <p:nvPr/>
        </p:nvSpPr>
        <p:spPr>
          <a:xfrm>
            <a:off x="376732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3</a:t>
            </a:r>
            <a:endParaRPr lang="en-US" sz="750" dirty="0"/>
          </a:p>
        </p:txBody>
      </p:sp>
      <p:sp>
        <p:nvSpPr>
          <p:cNvPr id="27" name="Shape 25"/>
          <p:cNvSpPr/>
          <p:nvPr/>
        </p:nvSpPr>
        <p:spPr>
          <a:xfrm>
            <a:off x="459028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8" name="Text 26"/>
          <p:cNvSpPr/>
          <p:nvPr/>
        </p:nvSpPr>
        <p:spPr>
          <a:xfrm>
            <a:off x="457200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4</a:t>
            </a:r>
            <a:endParaRPr lang="en-US" sz="750" dirty="0"/>
          </a:p>
        </p:txBody>
      </p:sp>
      <p:sp>
        <p:nvSpPr>
          <p:cNvPr id="29" name="Shape 27"/>
          <p:cNvSpPr/>
          <p:nvPr/>
        </p:nvSpPr>
        <p:spPr>
          <a:xfrm>
            <a:off x="539496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0" name="Text 28"/>
          <p:cNvSpPr/>
          <p:nvPr/>
        </p:nvSpPr>
        <p:spPr>
          <a:xfrm>
            <a:off x="537667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5</a:t>
            </a:r>
            <a:endParaRPr lang="en-US" sz="750" dirty="0"/>
          </a:p>
        </p:txBody>
      </p:sp>
      <p:sp>
        <p:nvSpPr>
          <p:cNvPr id="31" name="Shape 29"/>
          <p:cNvSpPr/>
          <p:nvPr/>
        </p:nvSpPr>
        <p:spPr>
          <a:xfrm>
            <a:off x="619963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2" name="Text 30"/>
          <p:cNvSpPr/>
          <p:nvPr/>
        </p:nvSpPr>
        <p:spPr>
          <a:xfrm>
            <a:off x="618134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6</a:t>
            </a:r>
            <a:endParaRPr lang="en-US" sz="750" dirty="0"/>
          </a:p>
        </p:txBody>
      </p:sp>
      <p:sp>
        <p:nvSpPr>
          <p:cNvPr id="33" name="Shape 31"/>
          <p:cNvSpPr/>
          <p:nvPr/>
        </p:nvSpPr>
        <p:spPr>
          <a:xfrm>
            <a:off x="700430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4" name="Text 32"/>
          <p:cNvSpPr/>
          <p:nvPr/>
        </p:nvSpPr>
        <p:spPr>
          <a:xfrm>
            <a:off x="698601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7</a:t>
            </a:r>
            <a:endParaRPr lang="en-US" sz="750" dirty="0"/>
          </a:p>
        </p:txBody>
      </p:sp>
      <p:sp>
        <p:nvSpPr>
          <p:cNvPr id="35" name="Shape 33"/>
          <p:cNvSpPr/>
          <p:nvPr/>
        </p:nvSpPr>
        <p:spPr>
          <a:xfrm>
            <a:off x="780897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6" name="Text 34"/>
          <p:cNvSpPr/>
          <p:nvPr/>
        </p:nvSpPr>
        <p:spPr>
          <a:xfrm>
            <a:off x="779068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8</a:t>
            </a:r>
            <a:endParaRPr lang="en-US" sz="750" dirty="0"/>
          </a:p>
        </p:txBody>
      </p:sp>
      <p:sp>
        <p:nvSpPr>
          <p:cNvPr id="37" name="Shape 35"/>
          <p:cNvSpPr/>
          <p:nvPr/>
        </p:nvSpPr>
        <p:spPr>
          <a:xfrm>
            <a:off x="8613648" y="5833872"/>
            <a:ext cx="256032" cy="256032"/>
          </a:xfrm>
          <a:prstGeom prst="ellipse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8" name="Text 36"/>
          <p:cNvSpPr/>
          <p:nvPr/>
        </p:nvSpPr>
        <p:spPr>
          <a:xfrm>
            <a:off x="859536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9</a:t>
            </a:r>
            <a:endParaRPr lang="en-US" sz="750" dirty="0"/>
          </a:p>
        </p:txBody>
      </p:sp>
      <p:sp>
        <p:nvSpPr>
          <p:cNvPr id="39" name="Shape 37"/>
          <p:cNvSpPr/>
          <p:nvPr/>
        </p:nvSpPr>
        <p:spPr>
          <a:xfrm>
            <a:off x="941832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0" name="Text 38"/>
          <p:cNvSpPr/>
          <p:nvPr/>
        </p:nvSpPr>
        <p:spPr>
          <a:xfrm>
            <a:off x="940003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10</a:t>
            </a:r>
            <a:endParaRPr lang="en-US" sz="750" dirty="0"/>
          </a:p>
        </p:txBody>
      </p:sp>
      <p:sp>
        <p:nvSpPr>
          <p:cNvPr id="41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394CC"/>
                </a:solidFill>
              </a:rPr>
              <a:t>SECTION 10 • 15 MINUTES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7B3F94"/>
                </a:solidFill>
              </a:rPr>
              <a:t>Closing Reflection &amp; Guiding Principle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777240" y="1600200"/>
            <a:ext cx="10652760" cy="1417320"/>
          </a:xfrm>
          <a:prstGeom prst="roundRect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3"/>
          <p:cNvSpPr/>
          <p:nvPr/>
        </p:nvSpPr>
        <p:spPr>
          <a:xfrm>
            <a:off x="1234440" y="1947672"/>
            <a:ext cx="9738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300" b="1" i="1" dirty="0">
                <a:solidFill>
                  <a:srgbClr val="FFFFFF"/>
                </a:solidFill>
              </a:rPr>
              <a:t>“A healthy amalgamation is one where people can later say:</a:t>
            </a:r>
            <a:endParaRPr lang="en-US" sz="2300" dirty="0"/>
          </a:p>
          <a:p>
            <a:pPr marL="0" indent="0" algn="ctr">
              <a:buNone/>
            </a:pPr>
            <a:r>
              <a:rPr lang="en-US" sz="2300" b="1" i="1" dirty="0">
                <a:solidFill>
                  <a:srgbClr val="FFFFFF"/>
                </a:solidFill>
              </a:rPr>
              <a:t>We did this faithfully, even when it was hard.”</a:t>
            </a:r>
            <a:endParaRPr lang="en-US" sz="2300" dirty="0"/>
          </a:p>
        </p:txBody>
      </p:sp>
      <p:sp>
        <p:nvSpPr>
          <p:cNvPr id="6" name="Shape 4"/>
          <p:cNvSpPr/>
          <p:nvPr/>
        </p:nvSpPr>
        <p:spPr>
          <a:xfrm>
            <a:off x="777240" y="3401568"/>
            <a:ext cx="2011680" cy="384048"/>
          </a:xfrm>
          <a:prstGeom prst="roundRect">
            <a:avLst>
              <a:gd name="adj" fmla="val 19048"/>
            </a:avLst>
          </a:prstGeom>
          <a:solidFill>
            <a:srgbClr val="DFF2FA"/>
          </a:solidFill>
          <a:ln w="12700">
            <a:solidFill>
              <a:srgbClr val="DFF2F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ext 5"/>
          <p:cNvSpPr/>
          <p:nvPr/>
        </p:nvSpPr>
        <p:spPr>
          <a:xfrm>
            <a:off x="859536" y="3474720"/>
            <a:ext cx="184708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394CC"/>
                </a:solidFill>
              </a:rPr>
              <a:t>WORKBOOK • SECTION 10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777240" y="3913632"/>
            <a:ext cx="10652760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  <a:effectLst>
            <a:outerShdw blurRad="12700" dist="508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9" name="Text 7"/>
          <p:cNvSpPr/>
          <p:nvPr/>
        </p:nvSpPr>
        <p:spPr>
          <a:xfrm>
            <a:off x="1143000" y="4279392"/>
            <a:ext cx="99212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500" b="1" dirty="0">
                <a:solidFill>
                  <a:srgbClr val="24313A"/>
                </a:solidFill>
              </a:rPr>
              <a:t>What feels clearer now than when you began?</a:t>
            </a:r>
            <a:endParaRPr lang="en-US" sz="2500" dirty="0"/>
          </a:p>
        </p:txBody>
      </p:sp>
      <p:sp>
        <p:nvSpPr>
          <p:cNvPr id="10" name="Shape 8"/>
          <p:cNvSpPr/>
          <p:nvPr/>
        </p:nvSpPr>
        <p:spPr>
          <a:xfrm>
            <a:off x="217627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1" name="Text 9"/>
          <p:cNvSpPr/>
          <p:nvPr/>
        </p:nvSpPr>
        <p:spPr>
          <a:xfrm>
            <a:off x="215798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298094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Text 11"/>
          <p:cNvSpPr/>
          <p:nvPr/>
        </p:nvSpPr>
        <p:spPr>
          <a:xfrm>
            <a:off x="296265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2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378561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5" name="Text 13"/>
          <p:cNvSpPr/>
          <p:nvPr/>
        </p:nvSpPr>
        <p:spPr>
          <a:xfrm>
            <a:off x="376732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3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459028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ext 15"/>
          <p:cNvSpPr/>
          <p:nvPr/>
        </p:nvSpPr>
        <p:spPr>
          <a:xfrm>
            <a:off x="457200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4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539496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ext 17"/>
          <p:cNvSpPr/>
          <p:nvPr/>
        </p:nvSpPr>
        <p:spPr>
          <a:xfrm>
            <a:off x="537667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5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619963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1" name="Text 19"/>
          <p:cNvSpPr/>
          <p:nvPr/>
        </p:nvSpPr>
        <p:spPr>
          <a:xfrm>
            <a:off x="618134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6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700430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3" name="Text 21"/>
          <p:cNvSpPr/>
          <p:nvPr/>
        </p:nvSpPr>
        <p:spPr>
          <a:xfrm>
            <a:off x="698601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7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780897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5" name="Text 23"/>
          <p:cNvSpPr/>
          <p:nvPr/>
        </p:nvSpPr>
        <p:spPr>
          <a:xfrm>
            <a:off x="779068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8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861364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7" name="Text 25"/>
          <p:cNvSpPr/>
          <p:nvPr/>
        </p:nvSpPr>
        <p:spPr>
          <a:xfrm>
            <a:off x="859536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9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9418320" y="5833872"/>
            <a:ext cx="256032" cy="256032"/>
          </a:xfrm>
          <a:prstGeom prst="ellipse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9" name="Text 27"/>
          <p:cNvSpPr/>
          <p:nvPr/>
        </p:nvSpPr>
        <p:spPr>
          <a:xfrm>
            <a:off x="940003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10</a:t>
            </a:r>
            <a:endParaRPr lang="en-US" sz="750" dirty="0"/>
          </a:p>
        </p:txBody>
      </p:sp>
      <p:sp>
        <p:nvSpPr>
          <p:cNvPr id="3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394CC"/>
                </a:solidFill>
              </a:rPr>
              <a:t>NEXT STEPS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7B3F94"/>
                </a:solidFill>
              </a:rPr>
              <a:t>From Discernment to Faithful Action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61872"/>
            <a:ext cx="10698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6727C"/>
                </a:solidFill>
              </a:rPr>
              <a:t>Choose the next faithful step rather than rushing to a final outcome.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731520" y="1755648"/>
            <a:ext cx="384048" cy="384048"/>
          </a:xfrm>
          <a:prstGeom prst="ellipse">
            <a:avLst/>
          </a:prstGeom>
          <a:solidFill>
            <a:srgbClr val="25A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731520" y="1837944"/>
            <a:ext cx="3840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1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1261872" y="1819656"/>
            <a:ext cx="4709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20" b="1" dirty="0">
                <a:solidFill>
                  <a:srgbClr val="24313A"/>
                </a:solidFill>
              </a:rPr>
              <a:t>Confirm the discernment path</a:t>
            </a:r>
            <a:endParaRPr lang="en-US" sz="1420" dirty="0"/>
          </a:p>
        </p:txBody>
      </p:sp>
      <p:sp>
        <p:nvSpPr>
          <p:cNvPr id="8" name="Shape 6"/>
          <p:cNvSpPr/>
          <p:nvPr/>
        </p:nvSpPr>
        <p:spPr>
          <a:xfrm>
            <a:off x="6355080" y="1755648"/>
            <a:ext cx="384048" cy="384048"/>
          </a:xfrm>
          <a:prstGeom prst="ellipse">
            <a:avLst/>
          </a:prstGeom>
          <a:solidFill>
            <a:srgbClr val="7B3F9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9" name="Text 7"/>
          <p:cNvSpPr/>
          <p:nvPr/>
        </p:nvSpPr>
        <p:spPr>
          <a:xfrm>
            <a:off x="6355080" y="1837944"/>
            <a:ext cx="3840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2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6885432" y="1819656"/>
            <a:ext cx="4709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20" b="1" dirty="0">
                <a:solidFill>
                  <a:srgbClr val="24313A"/>
                </a:solidFill>
              </a:rPr>
              <a:t>Name 3–5 themes heard</a:t>
            </a:r>
            <a:endParaRPr lang="en-US" sz="1420" dirty="0"/>
          </a:p>
        </p:txBody>
      </p:sp>
      <p:sp>
        <p:nvSpPr>
          <p:cNvPr id="11" name="Shape 9"/>
          <p:cNvSpPr/>
          <p:nvPr/>
        </p:nvSpPr>
        <p:spPr>
          <a:xfrm>
            <a:off x="731520" y="2560320"/>
            <a:ext cx="384048" cy="384048"/>
          </a:xfrm>
          <a:prstGeom prst="ellipse">
            <a:avLst/>
          </a:prstGeom>
          <a:solidFill>
            <a:srgbClr val="25A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Text 10"/>
          <p:cNvSpPr/>
          <p:nvPr/>
        </p:nvSpPr>
        <p:spPr>
          <a:xfrm>
            <a:off x="731520" y="2642616"/>
            <a:ext cx="3840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3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1261872" y="2624328"/>
            <a:ext cx="4709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20" b="1" dirty="0">
                <a:solidFill>
                  <a:srgbClr val="24313A"/>
                </a:solidFill>
              </a:rPr>
              <a:t>Form or confirm a joint exploratory team</a:t>
            </a:r>
            <a:endParaRPr lang="en-US" sz="1420" dirty="0"/>
          </a:p>
        </p:txBody>
      </p:sp>
      <p:sp>
        <p:nvSpPr>
          <p:cNvPr id="14" name="Shape 12"/>
          <p:cNvSpPr/>
          <p:nvPr/>
        </p:nvSpPr>
        <p:spPr>
          <a:xfrm>
            <a:off x="6355080" y="2560320"/>
            <a:ext cx="384048" cy="384048"/>
          </a:xfrm>
          <a:prstGeom prst="ellipse">
            <a:avLst/>
          </a:prstGeom>
          <a:solidFill>
            <a:srgbClr val="7B3F9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5" name="Text 13"/>
          <p:cNvSpPr/>
          <p:nvPr/>
        </p:nvSpPr>
        <p:spPr>
          <a:xfrm>
            <a:off x="6355080" y="2642616"/>
            <a:ext cx="3840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4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885432" y="2624328"/>
            <a:ext cx="4709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20" b="1" dirty="0">
                <a:solidFill>
                  <a:srgbClr val="24313A"/>
                </a:solidFill>
              </a:rPr>
              <a:t>Create a communication plan</a:t>
            </a:r>
            <a:endParaRPr lang="en-US" sz="1420" dirty="0"/>
          </a:p>
        </p:txBody>
      </p:sp>
      <p:sp>
        <p:nvSpPr>
          <p:cNvPr id="17" name="Shape 15"/>
          <p:cNvSpPr/>
          <p:nvPr/>
        </p:nvSpPr>
        <p:spPr>
          <a:xfrm>
            <a:off x="731520" y="3364992"/>
            <a:ext cx="384048" cy="384048"/>
          </a:xfrm>
          <a:prstGeom prst="ellipse">
            <a:avLst/>
          </a:prstGeom>
          <a:solidFill>
            <a:srgbClr val="25A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 16"/>
          <p:cNvSpPr/>
          <p:nvPr/>
        </p:nvSpPr>
        <p:spPr>
          <a:xfrm>
            <a:off x="731520" y="3447288"/>
            <a:ext cx="3840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5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1261872" y="3429000"/>
            <a:ext cx="4709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20" b="1" dirty="0">
                <a:solidFill>
                  <a:srgbClr val="24313A"/>
                </a:solidFill>
              </a:rPr>
              <a:t>Assign owners for information still needed</a:t>
            </a:r>
            <a:endParaRPr lang="en-US" sz="1420" dirty="0"/>
          </a:p>
        </p:txBody>
      </p:sp>
      <p:sp>
        <p:nvSpPr>
          <p:cNvPr id="20" name="Shape 18"/>
          <p:cNvSpPr/>
          <p:nvPr/>
        </p:nvSpPr>
        <p:spPr>
          <a:xfrm>
            <a:off x="6355080" y="3364992"/>
            <a:ext cx="384048" cy="384048"/>
          </a:xfrm>
          <a:prstGeom prst="ellipse">
            <a:avLst/>
          </a:prstGeom>
          <a:solidFill>
            <a:srgbClr val="7B3F9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1" name="Text 19"/>
          <p:cNvSpPr/>
          <p:nvPr/>
        </p:nvSpPr>
        <p:spPr>
          <a:xfrm>
            <a:off x="6355080" y="3447288"/>
            <a:ext cx="3840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6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6885432" y="3429000"/>
            <a:ext cx="4709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20" b="1" dirty="0">
                <a:solidFill>
                  <a:srgbClr val="24313A"/>
                </a:solidFill>
              </a:rPr>
              <a:t>Pilot 1–3 low-stakes shared ministries</a:t>
            </a:r>
            <a:endParaRPr lang="en-US" sz="1420" dirty="0"/>
          </a:p>
        </p:txBody>
      </p:sp>
      <p:sp>
        <p:nvSpPr>
          <p:cNvPr id="23" name="Shape 21"/>
          <p:cNvSpPr/>
          <p:nvPr/>
        </p:nvSpPr>
        <p:spPr>
          <a:xfrm>
            <a:off x="731520" y="4169664"/>
            <a:ext cx="384048" cy="384048"/>
          </a:xfrm>
          <a:prstGeom prst="ellipse">
            <a:avLst/>
          </a:prstGeom>
          <a:solidFill>
            <a:srgbClr val="25A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4" name="Text 22"/>
          <p:cNvSpPr/>
          <p:nvPr/>
        </p:nvSpPr>
        <p:spPr>
          <a:xfrm>
            <a:off x="731520" y="4251960"/>
            <a:ext cx="3840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7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1261872" y="4233672"/>
            <a:ext cx="4709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20" b="1" dirty="0">
                <a:solidFill>
                  <a:srgbClr val="24313A"/>
                </a:solidFill>
              </a:rPr>
              <a:t>Draft a covenant for the next phase</a:t>
            </a:r>
            <a:endParaRPr lang="en-US" sz="1420" dirty="0"/>
          </a:p>
        </p:txBody>
      </p:sp>
      <p:sp>
        <p:nvSpPr>
          <p:cNvPr id="26" name="Shape 24"/>
          <p:cNvSpPr/>
          <p:nvPr/>
        </p:nvSpPr>
        <p:spPr>
          <a:xfrm>
            <a:off x="6355080" y="4169664"/>
            <a:ext cx="384048" cy="384048"/>
          </a:xfrm>
          <a:prstGeom prst="ellipse">
            <a:avLst/>
          </a:prstGeom>
          <a:solidFill>
            <a:srgbClr val="7B3F9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7" name="Text 25"/>
          <p:cNvSpPr/>
          <p:nvPr/>
        </p:nvSpPr>
        <p:spPr>
          <a:xfrm>
            <a:off x="6355080" y="4251960"/>
            <a:ext cx="3840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8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6885432" y="4233672"/>
            <a:ext cx="4709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20" b="1" dirty="0">
                <a:solidFill>
                  <a:srgbClr val="24313A"/>
                </a:solidFill>
              </a:rPr>
              <a:t>Consult Regional Council staff</a:t>
            </a:r>
            <a:endParaRPr lang="en-US" sz="1420" dirty="0"/>
          </a:p>
        </p:txBody>
      </p:sp>
      <p:sp>
        <p:nvSpPr>
          <p:cNvPr id="29" name="Shape 27"/>
          <p:cNvSpPr/>
          <p:nvPr/>
        </p:nvSpPr>
        <p:spPr>
          <a:xfrm>
            <a:off x="731520" y="4974336"/>
            <a:ext cx="384048" cy="384048"/>
          </a:xfrm>
          <a:prstGeom prst="ellipse">
            <a:avLst/>
          </a:prstGeom>
          <a:solidFill>
            <a:srgbClr val="25A84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0" name="Text 28"/>
          <p:cNvSpPr/>
          <p:nvPr/>
        </p:nvSpPr>
        <p:spPr>
          <a:xfrm>
            <a:off x="731520" y="5056632"/>
            <a:ext cx="3840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9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1261872" y="5038344"/>
            <a:ext cx="4709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20" b="1" dirty="0">
                <a:solidFill>
                  <a:srgbClr val="24313A"/>
                </a:solidFill>
              </a:rPr>
              <a:t>Develop a draft timeline</a:t>
            </a:r>
            <a:endParaRPr lang="en-US" sz="1420" dirty="0"/>
          </a:p>
        </p:txBody>
      </p:sp>
      <p:sp>
        <p:nvSpPr>
          <p:cNvPr id="32" name="Shape 30"/>
          <p:cNvSpPr/>
          <p:nvPr/>
        </p:nvSpPr>
        <p:spPr>
          <a:xfrm>
            <a:off x="6355080" y="4974336"/>
            <a:ext cx="384048" cy="384048"/>
          </a:xfrm>
          <a:prstGeom prst="ellipse">
            <a:avLst/>
          </a:prstGeom>
          <a:solidFill>
            <a:srgbClr val="7B3F9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3" name="Text 31"/>
          <p:cNvSpPr/>
          <p:nvPr/>
        </p:nvSpPr>
        <p:spPr>
          <a:xfrm>
            <a:off x="6355080" y="5056632"/>
            <a:ext cx="384048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 dirty="0">
                <a:solidFill>
                  <a:srgbClr val="FFFFFF"/>
                </a:solidFill>
              </a:rPr>
              <a:t>10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6885432" y="5038344"/>
            <a:ext cx="4709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20" b="1" dirty="0">
                <a:solidFill>
                  <a:srgbClr val="24313A"/>
                </a:solidFill>
              </a:rPr>
              <a:t>Plan pastoral care</a:t>
            </a:r>
            <a:endParaRPr lang="en-US" sz="1420" dirty="0"/>
          </a:p>
        </p:txBody>
      </p:sp>
      <p:sp>
        <p:nvSpPr>
          <p:cNvPr id="3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394CC"/>
                </a:solidFill>
              </a:rPr>
              <a:t>CLOSING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7B3F94"/>
                </a:solidFill>
              </a:rPr>
              <a:t>A Prayer for New Beginnings &amp; Faithful Endings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1097280" y="1572768"/>
            <a:ext cx="10012680" cy="29718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  <a:effectLst>
            <a:outerShdw blurRad="1905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5" name="Text 3"/>
          <p:cNvSpPr/>
          <p:nvPr/>
        </p:nvSpPr>
        <p:spPr>
          <a:xfrm>
            <a:off x="1600200" y="1993392"/>
            <a:ext cx="9006840" cy="2057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500" b="1" i="1" dirty="0">
                <a:solidFill>
                  <a:srgbClr val="7B3F94"/>
                </a:solidFill>
              </a:rPr>
              <a:t>God of new beginnings and faithful endings,</a:t>
            </a:r>
            <a:endParaRPr lang="en-US" sz="2500" dirty="0"/>
          </a:p>
          <a:p>
            <a:pPr marL="0" indent="0" algn="ctr">
              <a:buNone/>
            </a:pPr>
            <a:r>
              <a:rPr lang="en-US" sz="2500" b="1" i="1" dirty="0">
                <a:solidFill>
                  <a:srgbClr val="7B3F94"/>
                </a:solidFill>
              </a:rPr>
              <a:t>Give us patience, courage, and grace</a:t>
            </a:r>
            <a:endParaRPr lang="en-US" sz="2500" dirty="0"/>
          </a:p>
          <a:p>
            <a:pPr marL="0" indent="0" algn="ctr">
              <a:buNone/>
            </a:pPr>
            <a:r>
              <a:rPr lang="en-US" sz="2500" b="1" i="1" dirty="0">
                <a:solidFill>
                  <a:srgbClr val="7B3F94"/>
                </a:solidFill>
              </a:rPr>
              <a:t>as we listen, discern, and walk together.</a:t>
            </a:r>
            <a:endParaRPr lang="en-US" sz="2500" dirty="0"/>
          </a:p>
          <a:p>
            <a:pPr marL="0" indent="0" algn="ctr">
              <a:buNone/>
            </a:pPr>
            <a:endParaRPr lang="en-US" sz="2500" dirty="0"/>
          </a:p>
          <a:p>
            <a:pPr marL="0" indent="0" algn="ctr">
              <a:buNone/>
            </a:pPr>
            <a:r>
              <a:rPr lang="en-US" sz="2500" b="1" i="1" dirty="0">
                <a:solidFill>
                  <a:srgbClr val="7B3F94"/>
                </a:solidFill>
              </a:rPr>
              <a:t>Amen.</a:t>
            </a:r>
            <a:endParaRPr lang="en-US" sz="2500" dirty="0"/>
          </a:p>
        </p:txBody>
      </p:sp>
      <p:sp>
        <p:nvSpPr>
          <p:cNvPr id="6" name="Text 4"/>
          <p:cNvSpPr/>
          <p:nvPr/>
        </p:nvSpPr>
        <p:spPr>
          <a:xfrm>
            <a:off x="1828800" y="4992624"/>
            <a:ext cx="8595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66727C"/>
                </a:solidFill>
              </a:rPr>
              <a:t>The next faithful step may be continuing, pausing, or releasing.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394CC"/>
                </a:solidFill>
              </a:rPr>
              <a:t>SECTION 1 • 20 MINUTES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7B3F94"/>
                </a:solidFill>
              </a:rPr>
              <a:t>Opening &amp; Framing the Conversation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61872"/>
            <a:ext cx="10698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6727C"/>
                </a:solidFill>
              </a:rPr>
              <a:t>Shared spiritual discernment, not a technical or predetermined decision.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40080" y="1737360"/>
            <a:ext cx="3456432" cy="3520440"/>
          </a:xfrm>
          <a:prstGeom prst="roundRect">
            <a:avLst>
              <a:gd name="adj" fmla="val 2116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6" name="Shape 4"/>
          <p:cNvSpPr/>
          <p:nvPr/>
        </p:nvSpPr>
        <p:spPr>
          <a:xfrm>
            <a:off x="640080" y="1737360"/>
            <a:ext cx="91440" cy="3520440"/>
          </a:xfrm>
          <a:prstGeom prst="rect">
            <a:avLst/>
          </a:prstGeom>
          <a:solidFill>
            <a:srgbClr val="2394CC"/>
          </a:solidFill>
          <a:ln w="12700">
            <a:solidFill>
              <a:srgbClr val="2394CC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ext 5"/>
          <p:cNvSpPr/>
          <p:nvPr/>
        </p:nvSpPr>
        <p:spPr>
          <a:xfrm>
            <a:off x="896112" y="1938528"/>
            <a:ext cx="29535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394CC"/>
                </a:solidFill>
              </a:rPr>
              <a:t>Covenantal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96112" y="2377440"/>
            <a:ext cx="2953512" cy="2688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4313A"/>
                </a:solidFill>
              </a:rPr>
              <a:t>Amalgamation changes the covenantal relationship between congregations and the Regional Council.</a:t>
            </a:r>
            <a:endParaRPr lang="en-US" sz="1550" dirty="0"/>
          </a:p>
        </p:txBody>
      </p:sp>
      <p:sp>
        <p:nvSpPr>
          <p:cNvPr id="9" name="Shape 7"/>
          <p:cNvSpPr/>
          <p:nvPr/>
        </p:nvSpPr>
        <p:spPr>
          <a:xfrm>
            <a:off x="4370832" y="1737360"/>
            <a:ext cx="3456432" cy="3520440"/>
          </a:xfrm>
          <a:prstGeom prst="roundRect">
            <a:avLst>
              <a:gd name="adj" fmla="val 2116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0" name="Shape 8"/>
          <p:cNvSpPr/>
          <p:nvPr/>
        </p:nvSpPr>
        <p:spPr>
          <a:xfrm>
            <a:off x="4370832" y="1737360"/>
            <a:ext cx="91440" cy="3520440"/>
          </a:xfrm>
          <a:prstGeom prst="rect">
            <a:avLst/>
          </a:prstGeom>
          <a:solidFill>
            <a:srgbClr val="25A84A"/>
          </a:solidFill>
          <a:ln w="12700">
            <a:solidFill>
              <a:srgbClr val="25A84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1" name="Text 9"/>
          <p:cNvSpPr/>
          <p:nvPr/>
        </p:nvSpPr>
        <p:spPr>
          <a:xfrm>
            <a:off x="4626864" y="1938528"/>
            <a:ext cx="29535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5A84A"/>
                </a:solidFill>
              </a:rPr>
              <a:t>Whole-person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626864" y="2377440"/>
            <a:ext cx="2953512" cy="2688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4313A"/>
                </a:solidFill>
              </a:rPr>
              <a:t>The process is spiritual, relational, and structural, not merely administrative.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8101584" y="1737360"/>
            <a:ext cx="3456432" cy="3520440"/>
          </a:xfrm>
          <a:prstGeom prst="roundRect">
            <a:avLst>
              <a:gd name="adj" fmla="val 2116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4" name="Shape 12"/>
          <p:cNvSpPr/>
          <p:nvPr/>
        </p:nvSpPr>
        <p:spPr>
          <a:xfrm>
            <a:off x="8101584" y="1737360"/>
            <a:ext cx="91440" cy="3520440"/>
          </a:xfrm>
          <a:prstGeom prst="rect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5" name="Text 13"/>
          <p:cNvSpPr/>
          <p:nvPr/>
        </p:nvSpPr>
        <p:spPr>
          <a:xfrm>
            <a:off x="8357616" y="1938528"/>
            <a:ext cx="29535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7B3F94"/>
                </a:solidFill>
              </a:rPr>
              <a:t>Process matters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357616" y="2377440"/>
            <a:ext cx="2953512" cy="2688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24313A"/>
                </a:solidFill>
              </a:rPr>
              <a:t>How we walk together matters as much as the outcome. A faithful process supports a sustainable, life-giving decision.</a:t>
            </a:r>
            <a:endParaRPr lang="en-US" sz="1550" dirty="0"/>
          </a:p>
        </p:txBody>
      </p:sp>
      <p:sp>
        <p:nvSpPr>
          <p:cNvPr id="17" name="Shape 15"/>
          <p:cNvSpPr/>
          <p:nvPr/>
        </p:nvSpPr>
        <p:spPr>
          <a:xfrm>
            <a:off x="2176272" y="5833872"/>
            <a:ext cx="256032" cy="256032"/>
          </a:xfrm>
          <a:prstGeom prst="ellipse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 16"/>
          <p:cNvSpPr/>
          <p:nvPr/>
        </p:nvSpPr>
        <p:spPr>
          <a:xfrm>
            <a:off x="215798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1</a:t>
            </a:r>
            <a:endParaRPr lang="en-US" sz="750" dirty="0"/>
          </a:p>
        </p:txBody>
      </p:sp>
      <p:sp>
        <p:nvSpPr>
          <p:cNvPr id="19" name="Shape 17"/>
          <p:cNvSpPr/>
          <p:nvPr/>
        </p:nvSpPr>
        <p:spPr>
          <a:xfrm>
            <a:off x="298094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ext 18"/>
          <p:cNvSpPr/>
          <p:nvPr/>
        </p:nvSpPr>
        <p:spPr>
          <a:xfrm>
            <a:off x="296265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2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378561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2" name="Text 20"/>
          <p:cNvSpPr/>
          <p:nvPr/>
        </p:nvSpPr>
        <p:spPr>
          <a:xfrm>
            <a:off x="376732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3</a:t>
            </a:r>
            <a:endParaRPr lang="en-US" sz="750" dirty="0"/>
          </a:p>
        </p:txBody>
      </p:sp>
      <p:sp>
        <p:nvSpPr>
          <p:cNvPr id="23" name="Shape 21"/>
          <p:cNvSpPr/>
          <p:nvPr/>
        </p:nvSpPr>
        <p:spPr>
          <a:xfrm>
            <a:off x="459028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4" name="Text 22"/>
          <p:cNvSpPr/>
          <p:nvPr/>
        </p:nvSpPr>
        <p:spPr>
          <a:xfrm>
            <a:off x="457200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4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539496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6" name="Text 24"/>
          <p:cNvSpPr/>
          <p:nvPr/>
        </p:nvSpPr>
        <p:spPr>
          <a:xfrm>
            <a:off x="537667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5</a:t>
            </a:r>
            <a:endParaRPr lang="en-US" sz="750" dirty="0"/>
          </a:p>
        </p:txBody>
      </p:sp>
      <p:sp>
        <p:nvSpPr>
          <p:cNvPr id="27" name="Shape 25"/>
          <p:cNvSpPr/>
          <p:nvPr/>
        </p:nvSpPr>
        <p:spPr>
          <a:xfrm>
            <a:off x="619963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8" name="Text 26"/>
          <p:cNvSpPr/>
          <p:nvPr/>
        </p:nvSpPr>
        <p:spPr>
          <a:xfrm>
            <a:off x="618134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6</a:t>
            </a:r>
            <a:endParaRPr lang="en-US" sz="750" dirty="0"/>
          </a:p>
        </p:txBody>
      </p:sp>
      <p:sp>
        <p:nvSpPr>
          <p:cNvPr id="29" name="Shape 27"/>
          <p:cNvSpPr/>
          <p:nvPr/>
        </p:nvSpPr>
        <p:spPr>
          <a:xfrm>
            <a:off x="700430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0" name="Text 28"/>
          <p:cNvSpPr/>
          <p:nvPr/>
        </p:nvSpPr>
        <p:spPr>
          <a:xfrm>
            <a:off x="698601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7</a:t>
            </a:r>
            <a:endParaRPr lang="en-US" sz="750" dirty="0"/>
          </a:p>
        </p:txBody>
      </p:sp>
      <p:sp>
        <p:nvSpPr>
          <p:cNvPr id="31" name="Shape 29"/>
          <p:cNvSpPr/>
          <p:nvPr/>
        </p:nvSpPr>
        <p:spPr>
          <a:xfrm>
            <a:off x="780897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2" name="Text 30"/>
          <p:cNvSpPr/>
          <p:nvPr/>
        </p:nvSpPr>
        <p:spPr>
          <a:xfrm>
            <a:off x="779068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8</a:t>
            </a:r>
            <a:endParaRPr lang="en-US" sz="750" dirty="0"/>
          </a:p>
        </p:txBody>
      </p:sp>
      <p:sp>
        <p:nvSpPr>
          <p:cNvPr id="33" name="Shape 31"/>
          <p:cNvSpPr/>
          <p:nvPr/>
        </p:nvSpPr>
        <p:spPr>
          <a:xfrm>
            <a:off x="861364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4" name="Text 32"/>
          <p:cNvSpPr/>
          <p:nvPr/>
        </p:nvSpPr>
        <p:spPr>
          <a:xfrm>
            <a:off x="859536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9</a:t>
            </a:r>
            <a:endParaRPr lang="en-US" sz="750" dirty="0"/>
          </a:p>
        </p:txBody>
      </p:sp>
      <p:sp>
        <p:nvSpPr>
          <p:cNvPr id="35" name="Shape 33"/>
          <p:cNvSpPr/>
          <p:nvPr/>
        </p:nvSpPr>
        <p:spPr>
          <a:xfrm>
            <a:off x="941832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6" name="Text 34"/>
          <p:cNvSpPr/>
          <p:nvPr/>
        </p:nvSpPr>
        <p:spPr>
          <a:xfrm>
            <a:off x="940003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10</a:t>
            </a:r>
            <a:endParaRPr lang="en-US" sz="750" dirty="0"/>
          </a:p>
        </p:txBody>
      </p:sp>
      <p:sp>
        <p:nvSpPr>
          <p:cNvPr id="37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394CC"/>
                </a:solidFill>
              </a:rPr>
              <a:t>SECTION 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7B3F94"/>
                </a:solidFill>
              </a:rPr>
              <a:t>A Conversation Covenant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61872"/>
            <a:ext cx="10698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6727C"/>
                </a:solidFill>
              </a:rPr>
              <a:t>The spirit of the conversation shapes whatever outcome is discerned.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749808" y="1783080"/>
            <a:ext cx="5230368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 dirty="0"/>
          </a:p>
        </p:txBody>
      </p:sp>
      <p:sp>
        <p:nvSpPr>
          <p:cNvPr id="6" name="Shape 4"/>
          <p:cNvSpPr/>
          <p:nvPr/>
        </p:nvSpPr>
        <p:spPr>
          <a:xfrm>
            <a:off x="749808" y="1783080"/>
            <a:ext cx="91440" cy="1170432"/>
          </a:xfrm>
          <a:prstGeom prst="rect">
            <a:avLst/>
          </a:prstGeom>
          <a:solidFill>
            <a:srgbClr val="2394CC"/>
          </a:solidFill>
          <a:ln w="12700">
            <a:solidFill>
              <a:srgbClr val="2394CC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ext 5"/>
          <p:cNvSpPr/>
          <p:nvPr/>
        </p:nvSpPr>
        <p:spPr>
          <a:xfrm>
            <a:off x="1005840" y="1984248"/>
            <a:ext cx="47274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394CC"/>
                </a:solidFill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05840" y="2423160"/>
            <a:ext cx="4727448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24313A"/>
                </a:solidFill>
              </a:rPr>
              <a:t>No decisions today</a:t>
            </a:r>
            <a:endParaRPr lang="en-US" sz="1900" dirty="0"/>
          </a:p>
        </p:txBody>
      </p:sp>
      <p:sp>
        <p:nvSpPr>
          <p:cNvPr id="9" name="Shape 7"/>
          <p:cNvSpPr/>
          <p:nvPr/>
        </p:nvSpPr>
        <p:spPr>
          <a:xfrm>
            <a:off x="6309360" y="1783080"/>
            <a:ext cx="5230368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0" name="Shape 8"/>
          <p:cNvSpPr/>
          <p:nvPr/>
        </p:nvSpPr>
        <p:spPr>
          <a:xfrm>
            <a:off x="6309360" y="1783080"/>
            <a:ext cx="91440" cy="1170432"/>
          </a:xfrm>
          <a:prstGeom prst="rect">
            <a:avLst/>
          </a:prstGeom>
          <a:solidFill>
            <a:srgbClr val="25A84A"/>
          </a:solidFill>
          <a:ln w="12700">
            <a:solidFill>
              <a:srgbClr val="25A84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1" name="Text 9"/>
          <p:cNvSpPr/>
          <p:nvPr/>
        </p:nvSpPr>
        <p:spPr>
          <a:xfrm>
            <a:off x="6565392" y="1984248"/>
            <a:ext cx="47274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5A84A"/>
                </a:solidFill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565392" y="2423160"/>
            <a:ext cx="4727448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24313A"/>
                </a:solidFill>
              </a:rPr>
              <a:t>No motions or minutes</a:t>
            </a:r>
            <a:endParaRPr lang="en-US" sz="1900" dirty="0"/>
          </a:p>
        </p:txBody>
      </p:sp>
      <p:sp>
        <p:nvSpPr>
          <p:cNvPr id="13" name="Shape 11"/>
          <p:cNvSpPr/>
          <p:nvPr/>
        </p:nvSpPr>
        <p:spPr>
          <a:xfrm>
            <a:off x="749808" y="3273552"/>
            <a:ext cx="5230368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4" name="Shape 12"/>
          <p:cNvSpPr/>
          <p:nvPr/>
        </p:nvSpPr>
        <p:spPr>
          <a:xfrm>
            <a:off x="749808" y="3273552"/>
            <a:ext cx="91440" cy="1170432"/>
          </a:xfrm>
          <a:prstGeom prst="rect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5" name="Text 13"/>
          <p:cNvSpPr/>
          <p:nvPr/>
        </p:nvSpPr>
        <p:spPr>
          <a:xfrm>
            <a:off x="1005840" y="3474720"/>
            <a:ext cx="47274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7B3F94"/>
                </a:solidFill>
              </a:rPr>
              <a:t>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005840" y="3913632"/>
            <a:ext cx="4727448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24313A"/>
                </a:solidFill>
              </a:rPr>
              <a:t>Speak from lived experience</a:t>
            </a:r>
            <a:endParaRPr lang="en-US" sz="1900" dirty="0"/>
          </a:p>
        </p:txBody>
      </p:sp>
      <p:sp>
        <p:nvSpPr>
          <p:cNvPr id="17" name="Shape 15"/>
          <p:cNvSpPr/>
          <p:nvPr/>
        </p:nvSpPr>
        <p:spPr>
          <a:xfrm>
            <a:off x="6309360" y="3273552"/>
            <a:ext cx="5230368" cy="1170432"/>
          </a:xfrm>
          <a:prstGeom prst="roundRect">
            <a:avLst>
              <a:gd name="adj" fmla="val 6250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8" name="Shape 16"/>
          <p:cNvSpPr/>
          <p:nvPr/>
        </p:nvSpPr>
        <p:spPr>
          <a:xfrm>
            <a:off x="6309360" y="3273552"/>
            <a:ext cx="91440" cy="1170432"/>
          </a:xfrm>
          <a:prstGeom prst="rect">
            <a:avLst/>
          </a:prstGeom>
          <a:solidFill>
            <a:srgbClr val="E5B44D"/>
          </a:solidFill>
          <a:ln w="12700">
            <a:solidFill>
              <a:srgbClr val="E5B44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ext 17"/>
          <p:cNvSpPr/>
          <p:nvPr/>
        </p:nvSpPr>
        <p:spPr>
          <a:xfrm>
            <a:off x="6565392" y="3474720"/>
            <a:ext cx="47274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E5B44D"/>
                </a:solidFill>
              </a:rPr>
              <a:t>4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565392" y="3913632"/>
            <a:ext cx="4727448" cy="3383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900" dirty="0">
                <a:solidFill>
                  <a:srgbClr val="24313A"/>
                </a:solidFill>
              </a:rPr>
              <a:t>Listen for God and one another</a:t>
            </a:r>
            <a:endParaRPr lang="en-US" sz="1900" dirty="0"/>
          </a:p>
        </p:txBody>
      </p:sp>
      <p:sp>
        <p:nvSpPr>
          <p:cNvPr id="21" name="Text 19"/>
          <p:cNvSpPr/>
          <p:nvPr/>
        </p:nvSpPr>
        <p:spPr>
          <a:xfrm>
            <a:off x="2880360" y="5056632"/>
            <a:ext cx="64008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7B3F94"/>
                </a:solidFill>
              </a:rPr>
              <a:t>Exploration does not obligate amalgamation.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2176272" y="5833872"/>
            <a:ext cx="256032" cy="256032"/>
          </a:xfrm>
          <a:prstGeom prst="ellipse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3" name="Text 21"/>
          <p:cNvSpPr/>
          <p:nvPr/>
        </p:nvSpPr>
        <p:spPr>
          <a:xfrm>
            <a:off x="215798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1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298094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5" name="Text 23"/>
          <p:cNvSpPr/>
          <p:nvPr/>
        </p:nvSpPr>
        <p:spPr>
          <a:xfrm>
            <a:off x="296265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2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378561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7" name="Text 25"/>
          <p:cNvSpPr/>
          <p:nvPr/>
        </p:nvSpPr>
        <p:spPr>
          <a:xfrm>
            <a:off x="376732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3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459028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9" name="Text 27"/>
          <p:cNvSpPr/>
          <p:nvPr/>
        </p:nvSpPr>
        <p:spPr>
          <a:xfrm>
            <a:off x="457200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4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539496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1" name="Text 29"/>
          <p:cNvSpPr/>
          <p:nvPr/>
        </p:nvSpPr>
        <p:spPr>
          <a:xfrm>
            <a:off x="537667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5</a:t>
            </a:r>
            <a:endParaRPr lang="en-US" sz="750" dirty="0"/>
          </a:p>
        </p:txBody>
      </p:sp>
      <p:sp>
        <p:nvSpPr>
          <p:cNvPr id="32" name="Shape 30"/>
          <p:cNvSpPr/>
          <p:nvPr/>
        </p:nvSpPr>
        <p:spPr>
          <a:xfrm>
            <a:off x="619963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3" name="Text 31"/>
          <p:cNvSpPr/>
          <p:nvPr/>
        </p:nvSpPr>
        <p:spPr>
          <a:xfrm>
            <a:off x="618134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6</a:t>
            </a:r>
            <a:endParaRPr lang="en-US" sz="750" dirty="0"/>
          </a:p>
        </p:txBody>
      </p:sp>
      <p:sp>
        <p:nvSpPr>
          <p:cNvPr id="34" name="Shape 32"/>
          <p:cNvSpPr/>
          <p:nvPr/>
        </p:nvSpPr>
        <p:spPr>
          <a:xfrm>
            <a:off x="700430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5" name="Text 33"/>
          <p:cNvSpPr/>
          <p:nvPr/>
        </p:nvSpPr>
        <p:spPr>
          <a:xfrm>
            <a:off x="698601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7</a:t>
            </a:r>
            <a:endParaRPr lang="en-US" sz="750" dirty="0"/>
          </a:p>
        </p:txBody>
      </p:sp>
      <p:sp>
        <p:nvSpPr>
          <p:cNvPr id="36" name="Shape 34"/>
          <p:cNvSpPr/>
          <p:nvPr/>
        </p:nvSpPr>
        <p:spPr>
          <a:xfrm>
            <a:off x="780897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7" name="Text 35"/>
          <p:cNvSpPr/>
          <p:nvPr/>
        </p:nvSpPr>
        <p:spPr>
          <a:xfrm>
            <a:off x="779068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8</a:t>
            </a:r>
            <a:endParaRPr lang="en-US" sz="750" dirty="0"/>
          </a:p>
        </p:txBody>
      </p:sp>
      <p:sp>
        <p:nvSpPr>
          <p:cNvPr id="38" name="Shape 36"/>
          <p:cNvSpPr/>
          <p:nvPr/>
        </p:nvSpPr>
        <p:spPr>
          <a:xfrm>
            <a:off x="861364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9" name="Text 37"/>
          <p:cNvSpPr/>
          <p:nvPr/>
        </p:nvSpPr>
        <p:spPr>
          <a:xfrm>
            <a:off x="859536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9</a:t>
            </a:r>
            <a:endParaRPr lang="en-US" sz="750" dirty="0"/>
          </a:p>
        </p:txBody>
      </p:sp>
      <p:sp>
        <p:nvSpPr>
          <p:cNvPr id="40" name="Shape 38"/>
          <p:cNvSpPr/>
          <p:nvPr/>
        </p:nvSpPr>
        <p:spPr>
          <a:xfrm>
            <a:off x="941832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1" name="Text 39"/>
          <p:cNvSpPr/>
          <p:nvPr/>
        </p:nvSpPr>
        <p:spPr>
          <a:xfrm>
            <a:off x="940003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10</a:t>
            </a:r>
            <a:endParaRPr lang="en-US" sz="750" dirty="0"/>
          </a:p>
        </p:txBody>
      </p:sp>
      <p:sp>
        <p:nvSpPr>
          <p:cNvPr id="42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394CC"/>
                </a:solidFill>
              </a:rPr>
              <a:t>SECTION 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7B3F94"/>
                </a:solidFill>
              </a:rPr>
              <a:t>Opening Prayer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61872"/>
            <a:ext cx="10698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6727C"/>
                </a:solidFill>
              </a:rPr>
              <a:t>Begin with open hands and open hearts.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1143000" y="1600200"/>
            <a:ext cx="9921240" cy="40690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  <a:effectLst>
            <a:outerShdw blurRad="1905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1645920" y="1938528"/>
            <a:ext cx="8915400" cy="32918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900" i="1" dirty="0">
                <a:solidFill>
                  <a:srgbClr val="24313A"/>
                </a:solidFill>
              </a:rPr>
              <a:t>Holy and Loving God,</a:t>
            </a:r>
            <a:endParaRPr lang="en-US" sz="1900" dirty="0"/>
          </a:p>
          <a:p>
            <a:pPr marL="0" indent="0" algn="ctr">
              <a:buNone/>
            </a:pPr>
            <a:r>
              <a:rPr lang="en-US" sz="1900" i="1" dirty="0">
                <a:solidFill>
                  <a:srgbClr val="24313A"/>
                </a:solidFill>
              </a:rPr>
              <a:t>We gather at the beginning of this process with open hands and open hearts.</a:t>
            </a:r>
            <a:endParaRPr lang="en-US" sz="1900" dirty="0"/>
          </a:p>
          <a:p>
            <a:pPr marL="0" indent="0" algn="ctr">
              <a:buNone/>
            </a:pPr>
            <a:r>
              <a:rPr lang="en-US" sz="1900" i="1" dirty="0">
                <a:solidFill>
                  <a:srgbClr val="24313A"/>
                </a:solidFill>
              </a:rPr>
              <a:t>Quiet our anxiety and soften what is guarded in us.</a:t>
            </a:r>
            <a:endParaRPr lang="en-US" sz="1900" dirty="0"/>
          </a:p>
          <a:p>
            <a:pPr marL="0" indent="0" algn="ctr">
              <a:buNone/>
            </a:pPr>
            <a:r>
              <a:rPr lang="en-US" sz="1900" i="1" dirty="0">
                <a:solidFill>
                  <a:srgbClr val="24313A"/>
                </a:solidFill>
              </a:rPr>
              <a:t>Give us courage to speak truthfully, humility to listen deeply,</a:t>
            </a:r>
            <a:endParaRPr lang="en-US" sz="1900" dirty="0"/>
          </a:p>
          <a:p>
            <a:pPr marL="0" indent="0" algn="ctr">
              <a:buNone/>
            </a:pPr>
            <a:r>
              <a:rPr lang="en-US" sz="1900" i="1" dirty="0">
                <a:solidFill>
                  <a:srgbClr val="24313A"/>
                </a:solidFill>
              </a:rPr>
              <a:t>and patience to let relationship grow at the pace of your Spirit.</a:t>
            </a:r>
            <a:endParaRPr lang="en-US" sz="1900" dirty="0"/>
          </a:p>
          <a:p>
            <a:pPr marL="0" indent="0" algn="ctr">
              <a:buNone/>
            </a:pPr>
            <a:r>
              <a:rPr lang="en-US" sz="1900" i="1" dirty="0">
                <a:solidFill>
                  <a:srgbClr val="24313A"/>
                </a:solidFill>
              </a:rPr>
              <a:t>Keep us rooted in love, guided by wisdom, and faithful in our discernment,</a:t>
            </a:r>
            <a:endParaRPr lang="en-US" sz="1900" dirty="0"/>
          </a:p>
          <a:p>
            <a:pPr marL="0" indent="0" algn="ctr">
              <a:buNone/>
            </a:pPr>
            <a:r>
              <a:rPr lang="en-US" sz="1900" i="1" dirty="0">
                <a:solidFill>
                  <a:srgbClr val="24313A"/>
                </a:solidFill>
              </a:rPr>
              <a:t>without presuming the outcome. Amen.</a:t>
            </a:r>
            <a:endParaRPr lang="en-US" sz="1900" dirty="0"/>
          </a:p>
        </p:txBody>
      </p:sp>
      <p:sp>
        <p:nvSpPr>
          <p:cNvPr id="7" name="Shape 5"/>
          <p:cNvSpPr/>
          <p:nvPr/>
        </p:nvSpPr>
        <p:spPr>
          <a:xfrm>
            <a:off x="2176272" y="5833872"/>
            <a:ext cx="256032" cy="256032"/>
          </a:xfrm>
          <a:prstGeom prst="ellipse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8" name="Text 6"/>
          <p:cNvSpPr/>
          <p:nvPr/>
        </p:nvSpPr>
        <p:spPr>
          <a:xfrm>
            <a:off x="215798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1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298094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8"/>
          <p:cNvSpPr/>
          <p:nvPr/>
        </p:nvSpPr>
        <p:spPr>
          <a:xfrm>
            <a:off x="296265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2</a:t>
            </a:r>
            <a:endParaRPr lang="en-US" sz="750" dirty="0"/>
          </a:p>
        </p:txBody>
      </p:sp>
      <p:sp>
        <p:nvSpPr>
          <p:cNvPr id="11" name="Shape 9"/>
          <p:cNvSpPr/>
          <p:nvPr/>
        </p:nvSpPr>
        <p:spPr>
          <a:xfrm>
            <a:off x="378561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2" name="Text 10"/>
          <p:cNvSpPr/>
          <p:nvPr/>
        </p:nvSpPr>
        <p:spPr>
          <a:xfrm>
            <a:off x="376732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3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459028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12"/>
          <p:cNvSpPr/>
          <p:nvPr/>
        </p:nvSpPr>
        <p:spPr>
          <a:xfrm>
            <a:off x="457200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4</a:t>
            </a:r>
            <a:endParaRPr lang="en-US" sz="750" dirty="0"/>
          </a:p>
        </p:txBody>
      </p:sp>
      <p:sp>
        <p:nvSpPr>
          <p:cNvPr id="15" name="Shape 13"/>
          <p:cNvSpPr/>
          <p:nvPr/>
        </p:nvSpPr>
        <p:spPr>
          <a:xfrm>
            <a:off x="539496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6" name="Text 14"/>
          <p:cNvSpPr/>
          <p:nvPr/>
        </p:nvSpPr>
        <p:spPr>
          <a:xfrm>
            <a:off x="537667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5</a:t>
            </a:r>
            <a:endParaRPr lang="en-US" sz="750" dirty="0"/>
          </a:p>
        </p:txBody>
      </p:sp>
      <p:sp>
        <p:nvSpPr>
          <p:cNvPr id="17" name="Shape 15"/>
          <p:cNvSpPr/>
          <p:nvPr/>
        </p:nvSpPr>
        <p:spPr>
          <a:xfrm>
            <a:off x="619963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 16"/>
          <p:cNvSpPr/>
          <p:nvPr/>
        </p:nvSpPr>
        <p:spPr>
          <a:xfrm>
            <a:off x="618134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6</a:t>
            </a:r>
            <a:endParaRPr lang="en-US" sz="750" dirty="0"/>
          </a:p>
        </p:txBody>
      </p:sp>
      <p:sp>
        <p:nvSpPr>
          <p:cNvPr id="19" name="Shape 17"/>
          <p:cNvSpPr/>
          <p:nvPr/>
        </p:nvSpPr>
        <p:spPr>
          <a:xfrm>
            <a:off x="700430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0" name="Text 18"/>
          <p:cNvSpPr/>
          <p:nvPr/>
        </p:nvSpPr>
        <p:spPr>
          <a:xfrm>
            <a:off x="698601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7</a:t>
            </a:r>
            <a:endParaRPr lang="en-US" sz="750" dirty="0"/>
          </a:p>
        </p:txBody>
      </p:sp>
      <p:sp>
        <p:nvSpPr>
          <p:cNvPr id="21" name="Shape 19"/>
          <p:cNvSpPr/>
          <p:nvPr/>
        </p:nvSpPr>
        <p:spPr>
          <a:xfrm>
            <a:off x="780897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2" name="Text 20"/>
          <p:cNvSpPr/>
          <p:nvPr/>
        </p:nvSpPr>
        <p:spPr>
          <a:xfrm>
            <a:off x="779068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8</a:t>
            </a:r>
            <a:endParaRPr lang="en-US" sz="750" dirty="0"/>
          </a:p>
        </p:txBody>
      </p:sp>
      <p:sp>
        <p:nvSpPr>
          <p:cNvPr id="23" name="Shape 21"/>
          <p:cNvSpPr/>
          <p:nvPr/>
        </p:nvSpPr>
        <p:spPr>
          <a:xfrm>
            <a:off x="861364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4" name="Text 22"/>
          <p:cNvSpPr/>
          <p:nvPr/>
        </p:nvSpPr>
        <p:spPr>
          <a:xfrm>
            <a:off x="859536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9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941832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6" name="Text 24"/>
          <p:cNvSpPr/>
          <p:nvPr/>
        </p:nvSpPr>
        <p:spPr>
          <a:xfrm>
            <a:off x="940003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10</a:t>
            </a:r>
            <a:endParaRPr lang="en-US" sz="750" dirty="0"/>
          </a:p>
        </p:txBody>
      </p:sp>
      <p:sp>
        <p:nvSpPr>
          <p:cNvPr id="27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394CC"/>
                </a:solidFill>
              </a:rPr>
              <a:t>SECTION 1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7B3F94"/>
                </a:solidFill>
              </a:rPr>
              <a:t>Personal Reflection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600200"/>
            <a:ext cx="1965960" cy="384048"/>
          </a:xfrm>
          <a:prstGeom prst="roundRect">
            <a:avLst>
              <a:gd name="adj" fmla="val 19048"/>
            </a:avLst>
          </a:prstGeom>
          <a:solidFill>
            <a:srgbClr val="DFF2FA"/>
          </a:solidFill>
          <a:ln w="12700">
            <a:solidFill>
              <a:srgbClr val="DFF2F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3"/>
          <p:cNvSpPr/>
          <p:nvPr/>
        </p:nvSpPr>
        <p:spPr>
          <a:xfrm>
            <a:off x="649224" y="1673352"/>
            <a:ext cx="1801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394CC"/>
                </a:solidFill>
              </a:rPr>
              <a:t>WORKBOOK • SECTION 1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66928" y="2167128"/>
            <a:ext cx="11018520" cy="2423160"/>
          </a:xfrm>
          <a:prstGeom prst="roundRect">
            <a:avLst>
              <a:gd name="adj" fmla="val 3774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  <a:effectLst>
            <a:outerShdw blurRad="1905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7" name="Text 5"/>
          <p:cNvSpPr/>
          <p:nvPr/>
        </p:nvSpPr>
        <p:spPr>
          <a:xfrm>
            <a:off x="914400" y="251460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25A84A"/>
                </a:solidFill>
              </a:rPr>
              <a:t>REFLECTION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14400" y="2944368"/>
            <a:ext cx="102870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24313A"/>
                </a:solidFill>
              </a:rPr>
              <a:t>What do you hope will be honoured in this process, regardless of the outcome?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914400" y="4892040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6727C"/>
                </a:solidFill>
              </a:rPr>
              <a:t>Write in your Participant Workbook, then share as invited.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2176272" y="5833872"/>
            <a:ext cx="256032" cy="256032"/>
          </a:xfrm>
          <a:prstGeom prst="ellipse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1" name="Text 9"/>
          <p:cNvSpPr/>
          <p:nvPr/>
        </p:nvSpPr>
        <p:spPr>
          <a:xfrm>
            <a:off x="215798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1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298094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Text 11"/>
          <p:cNvSpPr/>
          <p:nvPr/>
        </p:nvSpPr>
        <p:spPr>
          <a:xfrm>
            <a:off x="296265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2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378561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5" name="Text 13"/>
          <p:cNvSpPr/>
          <p:nvPr/>
        </p:nvSpPr>
        <p:spPr>
          <a:xfrm>
            <a:off x="376732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3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459028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ext 15"/>
          <p:cNvSpPr/>
          <p:nvPr/>
        </p:nvSpPr>
        <p:spPr>
          <a:xfrm>
            <a:off x="457200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4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539496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ext 17"/>
          <p:cNvSpPr/>
          <p:nvPr/>
        </p:nvSpPr>
        <p:spPr>
          <a:xfrm>
            <a:off x="537667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5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619963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1" name="Text 19"/>
          <p:cNvSpPr/>
          <p:nvPr/>
        </p:nvSpPr>
        <p:spPr>
          <a:xfrm>
            <a:off x="618134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6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700430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3" name="Text 21"/>
          <p:cNvSpPr/>
          <p:nvPr/>
        </p:nvSpPr>
        <p:spPr>
          <a:xfrm>
            <a:off x="698601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7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780897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5" name="Text 23"/>
          <p:cNvSpPr/>
          <p:nvPr/>
        </p:nvSpPr>
        <p:spPr>
          <a:xfrm>
            <a:off x="779068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8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861364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7" name="Text 25"/>
          <p:cNvSpPr/>
          <p:nvPr/>
        </p:nvSpPr>
        <p:spPr>
          <a:xfrm>
            <a:off x="859536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9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941832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9" name="Text 27"/>
          <p:cNvSpPr/>
          <p:nvPr/>
        </p:nvSpPr>
        <p:spPr>
          <a:xfrm>
            <a:off x="940003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10</a:t>
            </a:r>
            <a:endParaRPr lang="en-US" sz="750" dirty="0"/>
          </a:p>
        </p:txBody>
      </p:sp>
      <p:sp>
        <p:nvSpPr>
          <p:cNvPr id="3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394CC"/>
                </a:solidFill>
              </a:rPr>
              <a:t>SECTION 2 • 30 MINUTES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7B3F94"/>
                </a:solidFill>
              </a:rPr>
              <a:t>Entering the Conversation Well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61872"/>
            <a:ext cx="10698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6727C"/>
                </a:solidFill>
              </a:rPr>
              <a:t>Four perspective shifts create space for prayer, listening, and trust.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822960" y="1709928"/>
            <a:ext cx="4114800" cy="58521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6" name="Text 4"/>
          <p:cNvSpPr/>
          <p:nvPr/>
        </p:nvSpPr>
        <p:spPr>
          <a:xfrm>
            <a:off x="1051560" y="1892808"/>
            <a:ext cx="1508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6727C"/>
                </a:solidFill>
              </a:rPr>
              <a:t>URGENCY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2697480" y="1828800"/>
            <a:ext cx="4114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5A84A"/>
                </a:solidFill>
              </a:rPr>
              <a:t>→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3246120" y="1892808"/>
            <a:ext cx="1417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7B3F94"/>
                </a:solidFill>
              </a:rPr>
              <a:t>DISCERNMENT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822960" y="2560320"/>
            <a:ext cx="4114800" cy="58521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0" name="Text 8"/>
          <p:cNvSpPr/>
          <p:nvPr/>
        </p:nvSpPr>
        <p:spPr>
          <a:xfrm>
            <a:off x="1051560" y="2743200"/>
            <a:ext cx="1508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6727C"/>
                </a:solidFill>
              </a:rPr>
              <a:t>PRESERVATION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2697480" y="2679192"/>
            <a:ext cx="4114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5A84A"/>
                </a:solidFill>
              </a:rPr>
              <a:t>→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3246120" y="2743200"/>
            <a:ext cx="1417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7B3F94"/>
                </a:solidFill>
              </a:rPr>
              <a:t>PURPOSE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822960" y="3410712"/>
            <a:ext cx="4114800" cy="58521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4" name="Text 12"/>
          <p:cNvSpPr/>
          <p:nvPr/>
        </p:nvSpPr>
        <p:spPr>
          <a:xfrm>
            <a:off x="1051560" y="3593592"/>
            <a:ext cx="1508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6727C"/>
                </a:solidFill>
              </a:rPr>
              <a:t>COMPARISON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697480" y="3529584"/>
            <a:ext cx="4114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5A84A"/>
                </a:solidFill>
              </a:rPr>
              <a:t>→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3246120" y="3593592"/>
            <a:ext cx="1417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7B3F94"/>
                </a:solidFill>
              </a:rPr>
              <a:t>CURIOSITY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822960" y="4261104"/>
            <a:ext cx="4114800" cy="58521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8" name="Text 16"/>
          <p:cNvSpPr/>
          <p:nvPr/>
        </p:nvSpPr>
        <p:spPr>
          <a:xfrm>
            <a:off x="1051560" y="4443984"/>
            <a:ext cx="150876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66727C"/>
                </a:solidFill>
              </a:rPr>
              <a:t>EFFICIENCY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2697480" y="4379976"/>
            <a:ext cx="4114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5A84A"/>
                </a:solidFill>
              </a:rPr>
              <a:t>→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3246120" y="4443984"/>
            <a:ext cx="1417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dirty="0">
                <a:solidFill>
                  <a:srgbClr val="7B3F94"/>
                </a:solidFill>
              </a:rPr>
              <a:t>RELATIONSHIP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486400" y="1709928"/>
            <a:ext cx="5623560" cy="3246120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22" name="Shape 20"/>
          <p:cNvSpPr/>
          <p:nvPr/>
        </p:nvSpPr>
        <p:spPr>
          <a:xfrm>
            <a:off x="5486400" y="1709928"/>
            <a:ext cx="91440" cy="3246120"/>
          </a:xfrm>
          <a:prstGeom prst="rect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3" name="Text 21"/>
          <p:cNvSpPr/>
          <p:nvPr/>
        </p:nvSpPr>
        <p:spPr>
          <a:xfrm>
            <a:off x="5742432" y="1911096"/>
            <a:ext cx="5120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7B3F94"/>
                </a:solidFill>
              </a:rPr>
              <a:t>An invitation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5742432" y="2350008"/>
            <a:ext cx="5120640" cy="24140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700" dirty="0">
                <a:solidFill>
                  <a:srgbClr val="24313A"/>
                </a:solidFill>
              </a:rPr>
              <a:t>Move from reacting out of pressure to listening for God’s guidance; from saving what has been to clarifying current purpose; from keeping score to practising curiosity; and from quick efficiency to relationship, trust, and shared understanding.</a:t>
            </a:r>
            <a:endParaRPr lang="en-US" sz="1700" dirty="0"/>
          </a:p>
        </p:txBody>
      </p:sp>
      <p:sp>
        <p:nvSpPr>
          <p:cNvPr id="25" name="Shape 23"/>
          <p:cNvSpPr/>
          <p:nvPr/>
        </p:nvSpPr>
        <p:spPr>
          <a:xfrm>
            <a:off x="217627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6" name="Text 24"/>
          <p:cNvSpPr/>
          <p:nvPr/>
        </p:nvSpPr>
        <p:spPr>
          <a:xfrm>
            <a:off x="215798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</a:t>
            </a:r>
            <a:endParaRPr lang="en-US" sz="750" dirty="0"/>
          </a:p>
        </p:txBody>
      </p:sp>
      <p:sp>
        <p:nvSpPr>
          <p:cNvPr id="27" name="Shape 25"/>
          <p:cNvSpPr/>
          <p:nvPr/>
        </p:nvSpPr>
        <p:spPr>
          <a:xfrm>
            <a:off x="2980944" y="5833872"/>
            <a:ext cx="256032" cy="256032"/>
          </a:xfrm>
          <a:prstGeom prst="ellipse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8" name="Text 26"/>
          <p:cNvSpPr/>
          <p:nvPr/>
        </p:nvSpPr>
        <p:spPr>
          <a:xfrm>
            <a:off x="296265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2</a:t>
            </a:r>
            <a:endParaRPr lang="en-US" sz="750" dirty="0"/>
          </a:p>
        </p:txBody>
      </p:sp>
      <p:sp>
        <p:nvSpPr>
          <p:cNvPr id="29" name="Shape 27"/>
          <p:cNvSpPr/>
          <p:nvPr/>
        </p:nvSpPr>
        <p:spPr>
          <a:xfrm>
            <a:off x="378561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0" name="Text 28"/>
          <p:cNvSpPr/>
          <p:nvPr/>
        </p:nvSpPr>
        <p:spPr>
          <a:xfrm>
            <a:off x="376732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3</a:t>
            </a:r>
            <a:endParaRPr lang="en-US" sz="750" dirty="0"/>
          </a:p>
        </p:txBody>
      </p:sp>
      <p:sp>
        <p:nvSpPr>
          <p:cNvPr id="31" name="Shape 29"/>
          <p:cNvSpPr/>
          <p:nvPr/>
        </p:nvSpPr>
        <p:spPr>
          <a:xfrm>
            <a:off x="459028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2" name="Text 30"/>
          <p:cNvSpPr/>
          <p:nvPr/>
        </p:nvSpPr>
        <p:spPr>
          <a:xfrm>
            <a:off x="457200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4</a:t>
            </a:r>
            <a:endParaRPr lang="en-US" sz="750" dirty="0"/>
          </a:p>
        </p:txBody>
      </p:sp>
      <p:sp>
        <p:nvSpPr>
          <p:cNvPr id="33" name="Shape 31"/>
          <p:cNvSpPr/>
          <p:nvPr/>
        </p:nvSpPr>
        <p:spPr>
          <a:xfrm>
            <a:off x="539496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4" name="Text 32"/>
          <p:cNvSpPr/>
          <p:nvPr/>
        </p:nvSpPr>
        <p:spPr>
          <a:xfrm>
            <a:off x="537667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5</a:t>
            </a:r>
            <a:endParaRPr lang="en-US" sz="750" dirty="0"/>
          </a:p>
        </p:txBody>
      </p:sp>
      <p:sp>
        <p:nvSpPr>
          <p:cNvPr id="35" name="Shape 33"/>
          <p:cNvSpPr/>
          <p:nvPr/>
        </p:nvSpPr>
        <p:spPr>
          <a:xfrm>
            <a:off x="619963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6" name="Text 34"/>
          <p:cNvSpPr/>
          <p:nvPr/>
        </p:nvSpPr>
        <p:spPr>
          <a:xfrm>
            <a:off x="618134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6</a:t>
            </a:r>
            <a:endParaRPr lang="en-US" sz="750" dirty="0"/>
          </a:p>
        </p:txBody>
      </p:sp>
      <p:sp>
        <p:nvSpPr>
          <p:cNvPr id="37" name="Shape 35"/>
          <p:cNvSpPr/>
          <p:nvPr/>
        </p:nvSpPr>
        <p:spPr>
          <a:xfrm>
            <a:off x="700430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8" name="Text 36"/>
          <p:cNvSpPr/>
          <p:nvPr/>
        </p:nvSpPr>
        <p:spPr>
          <a:xfrm>
            <a:off x="698601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7</a:t>
            </a:r>
            <a:endParaRPr lang="en-US" sz="750" dirty="0"/>
          </a:p>
        </p:txBody>
      </p:sp>
      <p:sp>
        <p:nvSpPr>
          <p:cNvPr id="39" name="Shape 37"/>
          <p:cNvSpPr/>
          <p:nvPr/>
        </p:nvSpPr>
        <p:spPr>
          <a:xfrm>
            <a:off x="780897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0" name="Text 38"/>
          <p:cNvSpPr/>
          <p:nvPr/>
        </p:nvSpPr>
        <p:spPr>
          <a:xfrm>
            <a:off x="779068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8</a:t>
            </a:r>
            <a:endParaRPr lang="en-US" sz="750" dirty="0"/>
          </a:p>
        </p:txBody>
      </p:sp>
      <p:sp>
        <p:nvSpPr>
          <p:cNvPr id="41" name="Shape 39"/>
          <p:cNvSpPr/>
          <p:nvPr/>
        </p:nvSpPr>
        <p:spPr>
          <a:xfrm>
            <a:off x="861364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2" name="Text 40"/>
          <p:cNvSpPr/>
          <p:nvPr/>
        </p:nvSpPr>
        <p:spPr>
          <a:xfrm>
            <a:off x="859536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9</a:t>
            </a:r>
            <a:endParaRPr lang="en-US" sz="750" dirty="0"/>
          </a:p>
        </p:txBody>
      </p:sp>
      <p:sp>
        <p:nvSpPr>
          <p:cNvPr id="43" name="Shape 41"/>
          <p:cNvSpPr/>
          <p:nvPr/>
        </p:nvSpPr>
        <p:spPr>
          <a:xfrm>
            <a:off x="941832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4" name="Text 42"/>
          <p:cNvSpPr/>
          <p:nvPr/>
        </p:nvSpPr>
        <p:spPr>
          <a:xfrm>
            <a:off x="940003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10</a:t>
            </a:r>
            <a:endParaRPr lang="en-US" sz="750" dirty="0"/>
          </a:p>
        </p:txBody>
      </p:sp>
      <p:sp>
        <p:nvSpPr>
          <p:cNvPr id="4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394CC"/>
                </a:solidFill>
              </a:rPr>
              <a:t>SECTION 2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7B3F94"/>
                </a:solidFill>
              </a:rPr>
              <a:t>Personal Reflection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600200"/>
            <a:ext cx="1965960" cy="384048"/>
          </a:xfrm>
          <a:prstGeom prst="roundRect">
            <a:avLst>
              <a:gd name="adj" fmla="val 19048"/>
            </a:avLst>
          </a:prstGeom>
          <a:solidFill>
            <a:srgbClr val="DFF2FA"/>
          </a:solidFill>
          <a:ln w="12700">
            <a:solidFill>
              <a:srgbClr val="DFF2F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5" name="Text 3"/>
          <p:cNvSpPr/>
          <p:nvPr/>
        </p:nvSpPr>
        <p:spPr>
          <a:xfrm>
            <a:off x="649224" y="1673352"/>
            <a:ext cx="18013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2394CC"/>
                </a:solidFill>
              </a:rPr>
              <a:t>WORKBOOK • SECTION 2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66928" y="2167128"/>
            <a:ext cx="11018520" cy="2423160"/>
          </a:xfrm>
          <a:prstGeom prst="roundRect">
            <a:avLst>
              <a:gd name="adj" fmla="val 3774"/>
            </a:avLst>
          </a:prstGeom>
          <a:solidFill>
            <a:srgbClr val="FFFFFF"/>
          </a:solidFill>
          <a:ln w="12700">
            <a:solidFill>
              <a:srgbClr val="D8E4EA"/>
            </a:solidFill>
            <a:prstDash val="solid"/>
          </a:ln>
          <a:effectLst>
            <a:outerShdw blurRad="19050" dist="762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7" name="Text 5"/>
          <p:cNvSpPr/>
          <p:nvPr/>
        </p:nvSpPr>
        <p:spPr>
          <a:xfrm>
            <a:off x="914400" y="2514600"/>
            <a:ext cx="1920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120" dirty="0">
                <a:solidFill>
                  <a:srgbClr val="25A84A"/>
                </a:solidFill>
              </a:rPr>
              <a:t>REFLECTION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14400" y="2944368"/>
            <a:ext cx="102870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24313A"/>
                </a:solidFill>
              </a:rPr>
              <a:t>Which perspective shift feels most difficult right now, for you or your congregation? Why?</a:t>
            </a:r>
            <a:endParaRPr lang="en-US" sz="2500" dirty="0"/>
          </a:p>
        </p:txBody>
      </p:sp>
      <p:sp>
        <p:nvSpPr>
          <p:cNvPr id="9" name="Text 7"/>
          <p:cNvSpPr/>
          <p:nvPr/>
        </p:nvSpPr>
        <p:spPr>
          <a:xfrm>
            <a:off x="914400" y="4892040"/>
            <a:ext cx="9875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6727C"/>
                </a:solidFill>
              </a:rPr>
              <a:t>Write in your Participant Workbook, then share as invited.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217627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1" name="Text 9"/>
          <p:cNvSpPr/>
          <p:nvPr/>
        </p:nvSpPr>
        <p:spPr>
          <a:xfrm>
            <a:off x="215798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2980944" y="5833872"/>
            <a:ext cx="256032" cy="256032"/>
          </a:xfrm>
          <a:prstGeom prst="ellipse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3" name="Text 11"/>
          <p:cNvSpPr/>
          <p:nvPr/>
        </p:nvSpPr>
        <p:spPr>
          <a:xfrm>
            <a:off x="296265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2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378561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5" name="Text 13"/>
          <p:cNvSpPr/>
          <p:nvPr/>
        </p:nvSpPr>
        <p:spPr>
          <a:xfrm>
            <a:off x="376732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3</a:t>
            </a:r>
            <a:endParaRPr lang="en-US" sz="750" dirty="0"/>
          </a:p>
        </p:txBody>
      </p:sp>
      <p:sp>
        <p:nvSpPr>
          <p:cNvPr id="16" name="Shape 14"/>
          <p:cNvSpPr/>
          <p:nvPr/>
        </p:nvSpPr>
        <p:spPr>
          <a:xfrm>
            <a:off x="459028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7" name="Text 15"/>
          <p:cNvSpPr/>
          <p:nvPr/>
        </p:nvSpPr>
        <p:spPr>
          <a:xfrm>
            <a:off x="457200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4</a:t>
            </a:r>
            <a:endParaRPr lang="en-US" sz="750" dirty="0"/>
          </a:p>
        </p:txBody>
      </p:sp>
      <p:sp>
        <p:nvSpPr>
          <p:cNvPr id="18" name="Shape 16"/>
          <p:cNvSpPr/>
          <p:nvPr/>
        </p:nvSpPr>
        <p:spPr>
          <a:xfrm>
            <a:off x="539496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ext 17"/>
          <p:cNvSpPr/>
          <p:nvPr/>
        </p:nvSpPr>
        <p:spPr>
          <a:xfrm>
            <a:off x="537667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5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619963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1" name="Text 19"/>
          <p:cNvSpPr/>
          <p:nvPr/>
        </p:nvSpPr>
        <p:spPr>
          <a:xfrm>
            <a:off x="618134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6</a:t>
            </a:r>
            <a:endParaRPr lang="en-US" sz="750" dirty="0"/>
          </a:p>
        </p:txBody>
      </p:sp>
      <p:sp>
        <p:nvSpPr>
          <p:cNvPr id="22" name="Shape 20"/>
          <p:cNvSpPr/>
          <p:nvPr/>
        </p:nvSpPr>
        <p:spPr>
          <a:xfrm>
            <a:off x="700430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3" name="Text 21"/>
          <p:cNvSpPr/>
          <p:nvPr/>
        </p:nvSpPr>
        <p:spPr>
          <a:xfrm>
            <a:off x="698601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7</a:t>
            </a:r>
            <a:endParaRPr lang="en-US" sz="750" dirty="0"/>
          </a:p>
        </p:txBody>
      </p:sp>
      <p:sp>
        <p:nvSpPr>
          <p:cNvPr id="24" name="Shape 22"/>
          <p:cNvSpPr/>
          <p:nvPr/>
        </p:nvSpPr>
        <p:spPr>
          <a:xfrm>
            <a:off x="780897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5" name="Text 23"/>
          <p:cNvSpPr/>
          <p:nvPr/>
        </p:nvSpPr>
        <p:spPr>
          <a:xfrm>
            <a:off x="779068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8</a:t>
            </a:r>
            <a:endParaRPr lang="en-US" sz="750" dirty="0"/>
          </a:p>
        </p:txBody>
      </p:sp>
      <p:sp>
        <p:nvSpPr>
          <p:cNvPr id="26" name="Shape 24"/>
          <p:cNvSpPr/>
          <p:nvPr/>
        </p:nvSpPr>
        <p:spPr>
          <a:xfrm>
            <a:off x="861364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7" name="Text 25"/>
          <p:cNvSpPr/>
          <p:nvPr/>
        </p:nvSpPr>
        <p:spPr>
          <a:xfrm>
            <a:off x="859536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9</a:t>
            </a:r>
            <a:endParaRPr lang="en-US" sz="750" dirty="0"/>
          </a:p>
        </p:txBody>
      </p:sp>
      <p:sp>
        <p:nvSpPr>
          <p:cNvPr id="28" name="Shape 26"/>
          <p:cNvSpPr/>
          <p:nvPr/>
        </p:nvSpPr>
        <p:spPr>
          <a:xfrm>
            <a:off x="941832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9" name="Text 27"/>
          <p:cNvSpPr/>
          <p:nvPr/>
        </p:nvSpPr>
        <p:spPr>
          <a:xfrm>
            <a:off x="940003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10</a:t>
            </a:r>
            <a:endParaRPr lang="en-US" sz="750" dirty="0"/>
          </a:p>
        </p:txBody>
      </p:sp>
      <p:sp>
        <p:nvSpPr>
          <p:cNvPr id="30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20" dirty="0">
                <a:solidFill>
                  <a:srgbClr val="2394CC"/>
                </a:solidFill>
              </a:rPr>
              <a:t>SECTION 3 • 40 MINUTES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685800"/>
            <a:ext cx="110642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7B3F94"/>
                </a:solidFill>
              </a:rPr>
              <a:t>Preparing the Ground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61872"/>
            <a:ext cx="10698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6727C"/>
                </a:solidFill>
              </a:rPr>
              <a:t>Name the “why,” set the tone, and establish shared process values.</a:t>
            </a:r>
            <a:endParaRPr lang="en-US" sz="1350" dirty="0"/>
          </a:p>
        </p:txBody>
      </p:sp>
      <p:sp>
        <p:nvSpPr>
          <p:cNvPr id="5" name="Shape 3"/>
          <p:cNvSpPr/>
          <p:nvPr/>
        </p:nvSpPr>
        <p:spPr>
          <a:xfrm>
            <a:off x="694944" y="1709928"/>
            <a:ext cx="5230368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6" name="Shape 4"/>
          <p:cNvSpPr/>
          <p:nvPr/>
        </p:nvSpPr>
        <p:spPr>
          <a:xfrm>
            <a:off x="694944" y="1709928"/>
            <a:ext cx="91440" cy="1234440"/>
          </a:xfrm>
          <a:prstGeom prst="rect">
            <a:avLst/>
          </a:prstGeom>
          <a:solidFill>
            <a:srgbClr val="2394CC"/>
          </a:solidFill>
          <a:ln w="12700">
            <a:solidFill>
              <a:srgbClr val="2394CC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7" name="Text 5"/>
          <p:cNvSpPr/>
          <p:nvPr/>
        </p:nvSpPr>
        <p:spPr>
          <a:xfrm>
            <a:off x="950976" y="1911096"/>
            <a:ext cx="47274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394CC"/>
                </a:solidFill>
              </a:rPr>
              <a:t>Transparency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50976" y="2350008"/>
            <a:ext cx="4727448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60" dirty="0">
                <a:solidFill>
                  <a:srgbClr val="24313A"/>
                </a:solidFill>
              </a:rPr>
              <a:t>Share information, assumptions, and constraints openly.</a:t>
            </a:r>
            <a:endParaRPr lang="en-US" sz="1360" dirty="0"/>
          </a:p>
        </p:txBody>
      </p:sp>
      <p:sp>
        <p:nvSpPr>
          <p:cNvPr id="9" name="Shape 7"/>
          <p:cNvSpPr/>
          <p:nvPr/>
        </p:nvSpPr>
        <p:spPr>
          <a:xfrm>
            <a:off x="6254496" y="1709928"/>
            <a:ext cx="5230368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0" name="Shape 8"/>
          <p:cNvSpPr/>
          <p:nvPr/>
        </p:nvSpPr>
        <p:spPr>
          <a:xfrm>
            <a:off x="6254496" y="1709928"/>
            <a:ext cx="91440" cy="1234440"/>
          </a:xfrm>
          <a:prstGeom prst="rect">
            <a:avLst/>
          </a:prstGeom>
          <a:solidFill>
            <a:srgbClr val="25A84A"/>
          </a:solidFill>
          <a:ln w="12700">
            <a:solidFill>
              <a:srgbClr val="25A84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1" name="Text 9"/>
          <p:cNvSpPr/>
          <p:nvPr/>
        </p:nvSpPr>
        <p:spPr>
          <a:xfrm>
            <a:off x="6510528" y="1911096"/>
            <a:ext cx="47274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5A84A"/>
                </a:solidFill>
              </a:rPr>
              <a:t>Patience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510528" y="2350008"/>
            <a:ext cx="4727448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60" dirty="0">
                <a:solidFill>
                  <a:srgbClr val="24313A"/>
                </a:solidFill>
              </a:rPr>
              <a:t>Allow time for prayer, questions, grief, and relationship-building.</a:t>
            </a:r>
            <a:endParaRPr lang="en-US" sz="1360" dirty="0"/>
          </a:p>
        </p:txBody>
      </p:sp>
      <p:sp>
        <p:nvSpPr>
          <p:cNvPr id="13" name="Shape 11"/>
          <p:cNvSpPr/>
          <p:nvPr/>
        </p:nvSpPr>
        <p:spPr>
          <a:xfrm>
            <a:off x="694944" y="3236976"/>
            <a:ext cx="5230368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4" name="Shape 12"/>
          <p:cNvSpPr/>
          <p:nvPr/>
        </p:nvSpPr>
        <p:spPr>
          <a:xfrm>
            <a:off x="694944" y="3236976"/>
            <a:ext cx="91440" cy="1234440"/>
          </a:xfrm>
          <a:prstGeom prst="rect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5" name="Text 13"/>
          <p:cNvSpPr/>
          <p:nvPr/>
        </p:nvSpPr>
        <p:spPr>
          <a:xfrm>
            <a:off x="950976" y="3438144"/>
            <a:ext cx="47274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7B3F94"/>
                </a:solidFill>
              </a:rPr>
              <a:t>Pastoral care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950976" y="3877056"/>
            <a:ext cx="4727448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60" dirty="0">
                <a:solidFill>
                  <a:srgbClr val="24313A"/>
                </a:solidFill>
              </a:rPr>
              <a:t>Attend to the human and spiritual impact, not only the tasks.</a:t>
            </a:r>
            <a:endParaRPr lang="en-US" sz="1360" dirty="0"/>
          </a:p>
        </p:txBody>
      </p:sp>
      <p:sp>
        <p:nvSpPr>
          <p:cNvPr id="17" name="Shape 15"/>
          <p:cNvSpPr/>
          <p:nvPr/>
        </p:nvSpPr>
        <p:spPr>
          <a:xfrm>
            <a:off x="6254496" y="3236976"/>
            <a:ext cx="5230368" cy="123444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0160">
            <a:solidFill>
              <a:srgbClr val="DDE7EB"/>
            </a:solidFill>
            <a:prstDash val="solid"/>
          </a:ln>
          <a:effectLst>
            <a:outerShdw blurRad="1778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CA"/>
          </a:p>
        </p:txBody>
      </p:sp>
      <p:sp>
        <p:nvSpPr>
          <p:cNvPr id="18" name="Shape 16"/>
          <p:cNvSpPr/>
          <p:nvPr/>
        </p:nvSpPr>
        <p:spPr>
          <a:xfrm>
            <a:off x="6254496" y="3236976"/>
            <a:ext cx="91440" cy="1234440"/>
          </a:xfrm>
          <a:prstGeom prst="rect">
            <a:avLst/>
          </a:prstGeom>
          <a:solidFill>
            <a:srgbClr val="E5B44D"/>
          </a:solidFill>
          <a:ln w="12700">
            <a:solidFill>
              <a:srgbClr val="E5B44D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19" name="Text 17"/>
          <p:cNvSpPr/>
          <p:nvPr/>
        </p:nvSpPr>
        <p:spPr>
          <a:xfrm>
            <a:off x="6510528" y="3438144"/>
            <a:ext cx="472744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E5B44D"/>
                </a:solidFill>
              </a:rPr>
              <a:t>Respect outcomes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510528" y="3877056"/>
            <a:ext cx="4727448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360" dirty="0">
                <a:solidFill>
                  <a:srgbClr val="24313A"/>
                </a:solidFill>
              </a:rPr>
              <a:t>Honour that faithful discernment may lead to amalgamation or not.</a:t>
            </a:r>
            <a:endParaRPr lang="en-US" sz="1360" dirty="0"/>
          </a:p>
        </p:txBody>
      </p:sp>
      <p:sp>
        <p:nvSpPr>
          <p:cNvPr id="21" name="Shape 19"/>
          <p:cNvSpPr/>
          <p:nvPr/>
        </p:nvSpPr>
        <p:spPr>
          <a:xfrm>
            <a:off x="217627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2" name="Text 20"/>
          <p:cNvSpPr/>
          <p:nvPr/>
        </p:nvSpPr>
        <p:spPr>
          <a:xfrm>
            <a:off x="215798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</a:t>
            </a:r>
            <a:endParaRPr lang="en-US" sz="750" dirty="0"/>
          </a:p>
        </p:txBody>
      </p:sp>
      <p:sp>
        <p:nvSpPr>
          <p:cNvPr id="23" name="Shape 21"/>
          <p:cNvSpPr/>
          <p:nvPr/>
        </p:nvSpPr>
        <p:spPr>
          <a:xfrm>
            <a:off x="298094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4" name="Text 22"/>
          <p:cNvSpPr/>
          <p:nvPr/>
        </p:nvSpPr>
        <p:spPr>
          <a:xfrm>
            <a:off x="296265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2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3785616" y="5833872"/>
            <a:ext cx="256032" cy="256032"/>
          </a:xfrm>
          <a:prstGeom prst="ellipse">
            <a:avLst/>
          </a:prstGeom>
          <a:solidFill>
            <a:srgbClr val="7B3F94"/>
          </a:solidFill>
          <a:ln w="12700">
            <a:solidFill>
              <a:srgbClr val="7B3F94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6" name="Text 24"/>
          <p:cNvSpPr/>
          <p:nvPr/>
        </p:nvSpPr>
        <p:spPr>
          <a:xfrm>
            <a:off x="376732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FFFFFF"/>
                </a:solidFill>
              </a:rPr>
              <a:t>3</a:t>
            </a:r>
            <a:endParaRPr lang="en-US" sz="750" dirty="0"/>
          </a:p>
        </p:txBody>
      </p:sp>
      <p:sp>
        <p:nvSpPr>
          <p:cNvPr id="27" name="Shape 25"/>
          <p:cNvSpPr/>
          <p:nvPr/>
        </p:nvSpPr>
        <p:spPr>
          <a:xfrm>
            <a:off x="459028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28" name="Text 26"/>
          <p:cNvSpPr/>
          <p:nvPr/>
        </p:nvSpPr>
        <p:spPr>
          <a:xfrm>
            <a:off x="457200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4</a:t>
            </a:r>
            <a:endParaRPr lang="en-US" sz="750" dirty="0"/>
          </a:p>
        </p:txBody>
      </p:sp>
      <p:sp>
        <p:nvSpPr>
          <p:cNvPr id="29" name="Shape 27"/>
          <p:cNvSpPr/>
          <p:nvPr/>
        </p:nvSpPr>
        <p:spPr>
          <a:xfrm>
            <a:off x="539496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0" name="Text 28"/>
          <p:cNvSpPr/>
          <p:nvPr/>
        </p:nvSpPr>
        <p:spPr>
          <a:xfrm>
            <a:off x="537667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5</a:t>
            </a:r>
            <a:endParaRPr lang="en-US" sz="750" dirty="0"/>
          </a:p>
        </p:txBody>
      </p:sp>
      <p:sp>
        <p:nvSpPr>
          <p:cNvPr id="31" name="Shape 29"/>
          <p:cNvSpPr/>
          <p:nvPr/>
        </p:nvSpPr>
        <p:spPr>
          <a:xfrm>
            <a:off x="6199632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2" name="Text 30"/>
          <p:cNvSpPr/>
          <p:nvPr/>
        </p:nvSpPr>
        <p:spPr>
          <a:xfrm>
            <a:off x="6181344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6</a:t>
            </a:r>
            <a:endParaRPr lang="en-US" sz="750" dirty="0"/>
          </a:p>
        </p:txBody>
      </p:sp>
      <p:sp>
        <p:nvSpPr>
          <p:cNvPr id="33" name="Shape 31"/>
          <p:cNvSpPr/>
          <p:nvPr/>
        </p:nvSpPr>
        <p:spPr>
          <a:xfrm>
            <a:off x="7004304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4" name="Text 32"/>
          <p:cNvSpPr/>
          <p:nvPr/>
        </p:nvSpPr>
        <p:spPr>
          <a:xfrm>
            <a:off x="6986016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7</a:t>
            </a:r>
            <a:endParaRPr lang="en-US" sz="750" dirty="0"/>
          </a:p>
        </p:txBody>
      </p:sp>
      <p:sp>
        <p:nvSpPr>
          <p:cNvPr id="35" name="Shape 33"/>
          <p:cNvSpPr/>
          <p:nvPr/>
        </p:nvSpPr>
        <p:spPr>
          <a:xfrm>
            <a:off x="7808976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6" name="Text 34"/>
          <p:cNvSpPr/>
          <p:nvPr/>
        </p:nvSpPr>
        <p:spPr>
          <a:xfrm>
            <a:off x="7790688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8</a:t>
            </a:r>
            <a:endParaRPr lang="en-US" sz="750" dirty="0"/>
          </a:p>
        </p:txBody>
      </p:sp>
      <p:sp>
        <p:nvSpPr>
          <p:cNvPr id="37" name="Shape 35"/>
          <p:cNvSpPr/>
          <p:nvPr/>
        </p:nvSpPr>
        <p:spPr>
          <a:xfrm>
            <a:off x="8613648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38" name="Text 36"/>
          <p:cNvSpPr/>
          <p:nvPr/>
        </p:nvSpPr>
        <p:spPr>
          <a:xfrm>
            <a:off x="8595360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9</a:t>
            </a:r>
            <a:endParaRPr lang="en-US" sz="750" dirty="0"/>
          </a:p>
        </p:txBody>
      </p:sp>
      <p:sp>
        <p:nvSpPr>
          <p:cNvPr id="39" name="Shape 37"/>
          <p:cNvSpPr/>
          <p:nvPr/>
        </p:nvSpPr>
        <p:spPr>
          <a:xfrm>
            <a:off x="9418320" y="5833872"/>
            <a:ext cx="256032" cy="256032"/>
          </a:xfrm>
          <a:prstGeom prst="ellipse">
            <a:avLst/>
          </a:prstGeom>
          <a:solidFill>
            <a:srgbClr val="D8E4EA"/>
          </a:solidFill>
          <a:ln w="12700">
            <a:solidFill>
              <a:srgbClr val="D8E4EA"/>
            </a:solidFill>
            <a:prstDash val="solid"/>
          </a:ln>
        </p:spPr>
        <p:txBody>
          <a:bodyPr/>
          <a:lstStyle/>
          <a:p>
            <a:endParaRPr lang="en-CA"/>
          </a:p>
        </p:txBody>
      </p:sp>
      <p:sp>
        <p:nvSpPr>
          <p:cNvPr id="40" name="Text 38"/>
          <p:cNvSpPr/>
          <p:nvPr/>
        </p:nvSpPr>
        <p:spPr>
          <a:xfrm>
            <a:off x="9400032" y="5879592"/>
            <a:ext cx="29260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dirty="0">
                <a:solidFill>
                  <a:srgbClr val="66727C"/>
                </a:solidFill>
              </a:rPr>
              <a:t>10</a:t>
            </a:r>
            <a:endParaRPr lang="en-US" sz="750" dirty="0"/>
          </a:p>
        </p:txBody>
      </p:sp>
      <p:sp>
        <p:nvSpPr>
          <p:cNvPr id="41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686032" y="6473952"/>
            <a:ext cx="182880" cy="164592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0"/>
            </a:ext>
          </a:extLst>
        </p:spPr>
        <p:txBody>
          <a:bodyPr lIns="0" tIns="0" rIns="0" bIns="0"/>
          <a:lstStyle>
            <a:lvl1pPr>
              <a:defRPr sz="750">
                <a:solidFill>
                  <a:srgbClr val="66727C"/>
                </a:solidFill>
              </a:defRPr>
            </a:lvl1pPr>
          </a:lstStyle>
          <a:p>
            <a:pPr algn="r"/>
            <a:fld id="{F7021451-1387-4CA6-816F-3879F97B5CBC}" type="slidenum">
              <a:rPr lang="en-US" b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2087</Words>
  <Application>Microsoft Office PowerPoint</Application>
  <PresentationFormat>Widescreen</PresentationFormat>
  <Paragraphs>545</Paragraphs>
  <Slides>24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United Church of Canada Regional Councils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Exploring Amalgamation Faithfully: A Discernment Journey</dc:title>
  <dc:subject>Exploring Amalgamation Faithfully workshop</dc:subject>
  <dc:creator>John Neff</dc:creator>
  <cp:lastModifiedBy>John Neff</cp:lastModifiedBy>
  <cp:revision>9</cp:revision>
  <dcterms:created xsi:type="dcterms:W3CDTF">2026-09-02T20:03:04Z</dcterms:created>
  <dcterms:modified xsi:type="dcterms:W3CDTF">2026-09-03T19:53:23Z</dcterms:modified>
</cp:coreProperties>
</file>